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95"/>
  </p:notesMasterIdLst>
  <p:handoutMasterIdLst>
    <p:handoutMasterId r:id="rId96"/>
  </p:handoutMasterIdLst>
  <p:sldIdLst>
    <p:sldId id="256" r:id="rId2"/>
    <p:sldId id="346" r:id="rId3"/>
    <p:sldId id="284" r:id="rId4"/>
    <p:sldId id="366" r:id="rId5"/>
    <p:sldId id="354" r:id="rId6"/>
    <p:sldId id="351" r:id="rId7"/>
    <p:sldId id="347" r:id="rId8"/>
    <p:sldId id="352" r:id="rId9"/>
    <p:sldId id="264" r:id="rId10"/>
    <p:sldId id="382" r:id="rId11"/>
    <p:sldId id="265" r:id="rId12"/>
    <p:sldId id="353" r:id="rId13"/>
    <p:sldId id="312" r:id="rId14"/>
    <p:sldId id="285" r:id="rId15"/>
    <p:sldId id="262" r:id="rId16"/>
    <p:sldId id="263" r:id="rId17"/>
    <p:sldId id="367" r:id="rId18"/>
    <p:sldId id="368" r:id="rId19"/>
    <p:sldId id="355" r:id="rId20"/>
    <p:sldId id="356" r:id="rId21"/>
    <p:sldId id="269" r:id="rId22"/>
    <p:sldId id="270" r:id="rId23"/>
    <p:sldId id="357" r:id="rId24"/>
    <p:sldId id="358" r:id="rId25"/>
    <p:sldId id="369" r:id="rId26"/>
    <p:sldId id="359" r:id="rId27"/>
    <p:sldId id="361" r:id="rId28"/>
    <p:sldId id="360" r:id="rId29"/>
    <p:sldId id="362" r:id="rId30"/>
    <p:sldId id="363" r:id="rId31"/>
    <p:sldId id="364" r:id="rId32"/>
    <p:sldId id="275" r:id="rId33"/>
    <p:sldId id="276" r:id="rId34"/>
    <p:sldId id="277" r:id="rId35"/>
    <p:sldId id="278" r:id="rId36"/>
    <p:sldId id="279" r:id="rId37"/>
    <p:sldId id="315" r:id="rId38"/>
    <p:sldId id="370" r:id="rId39"/>
    <p:sldId id="371" r:id="rId40"/>
    <p:sldId id="372" r:id="rId41"/>
    <p:sldId id="373" r:id="rId42"/>
    <p:sldId id="374" r:id="rId43"/>
    <p:sldId id="375" r:id="rId44"/>
    <p:sldId id="376" r:id="rId45"/>
    <p:sldId id="377" r:id="rId46"/>
    <p:sldId id="379" r:id="rId47"/>
    <p:sldId id="378" r:id="rId48"/>
    <p:sldId id="380" r:id="rId49"/>
    <p:sldId id="381" r:id="rId50"/>
    <p:sldId id="332" r:id="rId51"/>
    <p:sldId id="292" r:id="rId52"/>
    <p:sldId id="296" r:id="rId53"/>
    <p:sldId id="297" r:id="rId54"/>
    <p:sldId id="298" r:id="rId55"/>
    <p:sldId id="383" r:id="rId56"/>
    <p:sldId id="286" r:id="rId57"/>
    <p:sldId id="386" r:id="rId58"/>
    <p:sldId id="387" r:id="rId59"/>
    <p:sldId id="388" r:id="rId60"/>
    <p:sldId id="389" r:id="rId61"/>
    <p:sldId id="390" r:id="rId62"/>
    <p:sldId id="391" r:id="rId63"/>
    <p:sldId id="393" r:id="rId64"/>
    <p:sldId id="392" r:id="rId65"/>
    <p:sldId id="327" r:id="rId66"/>
    <p:sldId id="325" r:id="rId67"/>
    <p:sldId id="394" r:id="rId68"/>
    <p:sldId id="395" r:id="rId69"/>
    <p:sldId id="349" r:id="rId70"/>
    <p:sldId id="348" r:id="rId71"/>
    <p:sldId id="318" r:id="rId72"/>
    <p:sldId id="307" r:id="rId73"/>
    <p:sldId id="319" r:id="rId74"/>
    <p:sldId id="308" r:id="rId75"/>
    <p:sldId id="309" r:id="rId76"/>
    <p:sldId id="320" r:id="rId77"/>
    <p:sldId id="310" r:id="rId78"/>
    <p:sldId id="333" r:id="rId79"/>
    <p:sldId id="321" r:id="rId80"/>
    <p:sldId id="334" r:id="rId81"/>
    <p:sldId id="336" r:id="rId82"/>
    <p:sldId id="337" r:id="rId83"/>
    <p:sldId id="338" r:id="rId84"/>
    <p:sldId id="339" r:id="rId85"/>
    <p:sldId id="340" r:id="rId86"/>
    <p:sldId id="341" r:id="rId87"/>
    <p:sldId id="343" r:id="rId88"/>
    <p:sldId id="344" r:id="rId89"/>
    <p:sldId id="345" r:id="rId90"/>
    <p:sldId id="303" r:id="rId91"/>
    <p:sldId id="304" r:id="rId92"/>
    <p:sldId id="385" r:id="rId93"/>
    <p:sldId id="288"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61" autoAdjust="0"/>
    <p:restoredTop sz="94664"/>
  </p:normalViewPr>
  <p:slideViewPr>
    <p:cSldViewPr>
      <p:cViewPr varScale="1">
        <p:scale>
          <a:sx n="94" d="100"/>
          <a:sy n="94" d="100"/>
        </p:scale>
        <p:origin x="1504" y="192"/>
      </p:cViewPr>
      <p:guideLst>
        <p:guide orient="horz" pos="2160"/>
        <p:guide pos="2880"/>
      </p:guideLst>
    </p:cSldViewPr>
  </p:slideViewPr>
  <p:notesTextViewPr>
    <p:cViewPr>
      <p:scale>
        <a:sx n="100" d="100"/>
        <a:sy n="100" d="100"/>
      </p:scale>
      <p:origin x="0" y="0"/>
    </p:cViewPr>
  </p:notesTextViewPr>
  <p:notesViewPr>
    <p:cSldViewPr>
      <p:cViewPr varScale="1">
        <p:scale>
          <a:sx n="68" d="100"/>
          <a:sy n="68" d="100"/>
        </p:scale>
        <p:origin x="2592" y="57"/>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notesMaster" Target="notesMasters/notesMaster1.xml"/><Relationship Id="rId96" Type="http://schemas.openxmlformats.org/officeDocument/2006/relationships/handoutMaster" Target="handoutMasters/handoutMaster1.xml"/><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17B046-4F48-4FDF-9343-87B8D8779FB1}" type="datetimeFigureOut">
              <a:rPr lang="en-US" smtClean="0"/>
              <a:t>3/3/19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E829F4-13DA-46FF-B5BA-533083BC9B58}" type="slidenum">
              <a:rPr lang="en-US" smtClean="0"/>
              <a:t>‹#›</a:t>
            </a:fld>
            <a:endParaRPr lang="en-US"/>
          </a:p>
        </p:txBody>
      </p:sp>
    </p:spTree>
    <p:extLst>
      <p:ext uri="{BB962C8B-B14F-4D97-AF65-F5344CB8AC3E}">
        <p14:creationId xmlns:p14="http://schemas.microsoft.com/office/powerpoint/2010/main" val="1347031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B53B28-5961-46E2-A2CB-3E2AFD336BB5}" type="datetimeFigureOut">
              <a:rPr lang="en-US" smtClean="0"/>
              <a:t>3/3/19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156CCC-95FC-4F5E-814D-D66F8E7C625D}" type="slidenum">
              <a:rPr lang="en-US" smtClean="0"/>
              <a:t>‹#›</a:t>
            </a:fld>
            <a:endParaRPr lang="en-US"/>
          </a:p>
        </p:txBody>
      </p:sp>
    </p:spTree>
    <p:extLst>
      <p:ext uri="{BB962C8B-B14F-4D97-AF65-F5344CB8AC3E}">
        <p14:creationId xmlns:p14="http://schemas.microsoft.com/office/powerpoint/2010/main" val="94174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4C964-88C8-437C-9B9A-8DBDAE6AE7AC}"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060020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Marsy’s</a:t>
            </a:r>
            <a:r>
              <a:rPr lang="en-US" dirty="0" smtClean="0"/>
              <a:t> law</a:t>
            </a:r>
          </a:p>
          <a:p>
            <a:r>
              <a:rPr lang="en-US" dirty="0" smtClean="0"/>
              <a:t>70 to 75</a:t>
            </a:r>
          </a:p>
          <a:p>
            <a:r>
              <a:rPr lang="en-US" dirty="0" smtClean="0"/>
              <a:t>Commission meets every 20 years – only state with </a:t>
            </a:r>
            <a:r>
              <a:rPr lang="en-US" dirty="0"/>
              <a:t>commission empowered to refer constitutional amendments to the ballot.</a:t>
            </a:r>
          </a:p>
        </p:txBody>
      </p:sp>
      <p:sp>
        <p:nvSpPr>
          <p:cNvPr id="4" name="Slide Number Placeholder 3"/>
          <p:cNvSpPr>
            <a:spLocks noGrp="1"/>
          </p:cNvSpPr>
          <p:nvPr>
            <p:ph type="sldNum" sz="quarter" idx="10"/>
          </p:nvPr>
        </p:nvSpPr>
        <p:spPr/>
        <p:txBody>
          <a:bodyPr/>
          <a:lstStyle/>
          <a:p>
            <a:fld id="{82B54FC1-A9C9-4BA1-B155-62D0B4978CE4}" type="slidenum">
              <a:rPr lang="en-US" smtClean="0"/>
              <a:t>48</a:t>
            </a:fld>
            <a:endParaRPr lang="en-US"/>
          </a:p>
        </p:txBody>
      </p:sp>
    </p:spTree>
    <p:extLst>
      <p:ext uri="{BB962C8B-B14F-4D97-AF65-F5344CB8AC3E}">
        <p14:creationId xmlns:p14="http://schemas.microsoft.com/office/powerpoint/2010/main" val="2538762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story</a:t>
            </a:r>
            <a:endParaRPr lang="en-US" dirty="0"/>
          </a:p>
        </p:txBody>
      </p:sp>
      <p:sp>
        <p:nvSpPr>
          <p:cNvPr id="4" name="Slide Number Placeholder 3"/>
          <p:cNvSpPr>
            <a:spLocks noGrp="1"/>
          </p:cNvSpPr>
          <p:nvPr>
            <p:ph type="sldNum" sz="quarter" idx="10"/>
          </p:nvPr>
        </p:nvSpPr>
        <p:spPr/>
        <p:txBody>
          <a:bodyPr/>
          <a:lstStyle/>
          <a:p>
            <a:fld id="{FB608DE7-7379-401C-A453-610EFEEE19E4}" type="slidenum">
              <a:rPr lang="en-US" smtClean="0"/>
              <a:t>49</a:t>
            </a:fld>
            <a:endParaRPr lang="en-US"/>
          </a:p>
        </p:txBody>
      </p:sp>
    </p:spTree>
    <p:extLst>
      <p:ext uri="{BB962C8B-B14F-4D97-AF65-F5344CB8AC3E}">
        <p14:creationId xmlns:p14="http://schemas.microsoft.com/office/powerpoint/2010/main" val="1088541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SD, CO, ND, MT, WY</a:t>
            </a:r>
            <a:endParaRPr lang="en-US"/>
          </a:p>
        </p:txBody>
      </p:sp>
      <p:sp>
        <p:nvSpPr>
          <p:cNvPr id="4" name="Slide Number Placeholder 3"/>
          <p:cNvSpPr>
            <a:spLocks noGrp="1"/>
          </p:cNvSpPr>
          <p:nvPr>
            <p:ph type="sldNum" sz="quarter" idx="10"/>
          </p:nvPr>
        </p:nvSpPr>
        <p:spPr/>
        <p:txBody>
          <a:bodyPr/>
          <a:lstStyle/>
          <a:p>
            <a:fld id="{7747D34F-FDFE-4C29-8CF2-A4E6569E73B3}" type="slidenum">
              <a:rPr lang="en-US" smtClean="0"/>
              <a:t>50</a:t>
            </a:fld>
            <a:endParaRPr lang="en-US"/>
          </a:p>
        </p:txBody>
      </p:sp>
    </p:spTree>
    <p:extLst>
      <p:ext uri="{BB962C8B-B14F-4D97-AF65-F5344CB8AC3E}">
        <p14:creationId xmlns:p14="http://schemas.microsoft.com/office/powerpoint/2010/main" val="3443143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As reminder…</a:t>
            </a:r>
            <a:endParaRPr lang="en-US" dirty="0"/>
          </a:p>
        </p:txBody>
      </p:sp>
      <p:sp>
        <p:nvSpPr>
          <p:cNvPr id="4" name="Slide Number Placeholder 3"/>
          <p:cNvSpPr>
            <a:spLocks noGrp="1"/>
          </p:cNvSpPr>
          <p:nvPr>
            <p:ph type="sldNum" sz="quarter" idx="10"/>
          </p:nvPr>
        </p:nvSpPr>
        <p:spPr/>
        <p:txBody>
          <a:bodyPr/>
          <a:lstStyle/>
          <a:p>
            <a:fld id="{BDF61DCF-B99D-4666-9808-3E6ACFCB5E9A}" type="slidenum">
              <a:rPr lang="en-US" smtClean="0"/>
              <a:t>38</a:t>
            </a:fld>
            <a:endParaRPr lang="en-US"/>
          </a:p>
        </p:txBody>
      </p:sp>
    </p:spTree>
    <p:extLst>
      <p:ext uri="{BB962C8B-B14F-4D97-AF65-F5344CB8AC3E}">
        <p14:creationId xmlns:p14="http://schemas.microsoft.com/office/powerpoint/2010/main" val="2085694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Govt. and </a:t>
            </a:r>
            <a:r>
              <a:rPr lang="en-US" dirty="0" err="1" smtClean="0"/>
              <a:t>indivs</a:t>
            </a:r>
            <a:r>
              <a:rPr lang="en-US" dirty="0" smtClean="0"/>
              <a:t>.</a:t>
            </a:r>
            <a:r>
              <a:rPr lang="en-US" baseline="0" dirty="0" smtClean="0"/>
              <a:t> can still sue for injunctive relief</a:t>
            </a:r>
          </a:p>
          <a:p>
            <a:r>
              <a:rPr lang="en-US" baseline="0" dirty="0" smtClean="0"/>
              <a:t>Introduced July 2018</a:t>
            </a:r>
            <a:endParaRPr lang="en-US" dirty="0"/>
          </a:p>
        </p:txBody>
      </p:sp>
      <p:sp>
        <p:nvSpPr>
          <p:cNvPr id="4" name="Slide Number Placeholder 3"/>
          <p:cNvSpPr>
            <a:spLocks noGrp="1"/>
          </p:cNvSpPr>
          <p:nvPr>
            <p:ph type="sldNum" sz="quarter" idx="10"/>
          </p:nvPr>
        </p:nvSpPr>
        <p:spPr/>
        <p:txBody>
          <a:bodyPr/>
          <a:lstStyle/>
          <a:p>
            <a:fld id="{FB608DE7-7379-401C-A453-610EFEEE19E4}" type="slidenum">
              <a:rPr lang="en-US" smtClean="0"/>
              <a:t>39</a:t>
            </a:fld>
            <a:endParaRPr lang="en-US"/>
          </a:p>
        </p:txBody>
      </p:sp>
    </p:spTree>
    <p:extLst>
      <p:ext uri="{BB962C8B-B14F-4D97-AF65-F5344CB8AC3E}">
        <p14:creationId xmlns:p14="http://schemas.microsoft.com/office/powerpoint/2010/main" val="42951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Drivers</a:t>
            </a:r>
            <a:r>
              <a:rPr lang="en-US" baseline="0" dirty="0" smtClean="0"/>
              <a:t> licenses, teaching licenses, professional licenses</a:t>
            </a:r>
          </a:p>
          <a:p>
            <a:r>
              <a:rPr lang="en-US" baseline="0" dirty="0" smtClean="0"/>
              <a:t>Introduced in June 2018</a:t>
            </a:r>
            <a:endParaRPr lang="en-US" dirty="0"/>
          </a:p>
        </p:txBody>
      </p:sp>
      <p:sp>
        <p:nvSpPr>
          <p:cNvPr id="4" name="Slide Number Placeholder 3"/>
          <p:cNvSpPr>
            <a:spLocks noGrp="1"/>
          </p:cNvSpPr>
          <p:nvPr>
            <p:ph type="sldNum" sz="quarter" idx="10"/>
          </p:nvPr>
        </p:nvSpPr>
        <p:spPr/>
        <p:txBody>
          <a:bodyPr/>
          <a:lstStyle/>
          <a:p>
            <a:fld id="{FB608DE7-7379-401C-A453-610EFEEE19E4}" type="slidenum">
              <a:rPr lang="en-US" smtClean="0"/>
              <a:t>40</a:t>
            </a:fld>
            <a:endParaRPr lang="en-US"/>
          </a:p>
        </p:txBody>
      </p:sp>
    </p:spTree>
    <p:extLst>
      <p:ext uri="{BB962C8B-B14F-4D97-AF65-F5344CB8AC3E}">
        <p14:creationId xmlns:p14="http://schemas.microsoft.com/office/powerpoint/2010/main" val="24004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Lawsuit in PA re: cosmetologists</a:t>
            </a:r>
            <a:endParaRPr lang="en-US" dirty="0"/>
          </a:p>
        </p:txBody>
      </p:sp>
      <p:sp>
        <p:nvSpPr>
          <p:cNvPr id="4" name="Slide Number Placeholder 3"/>
          <p:cNvSpPr>
            <a:spLocks noGrp="1"/>
          </p:cNvSpPr>
          <p:nvPr>
            <p:ph type="sldNum" sz="quarter" idx="10"/>
          </p:nvPr>
        </p:nvSpPr>
        <p:spPr/>
        <p:txBody>
          <a:bodyPr/>
          <a:lstStyle/>
          <a:p>
            <a:fld id="{82B54FC1-A9C9-4BA1-B155-62D0B4978CE4}" type="slidenum">
              <a:rPr lang="en-US" smtClean="0"/>
              <a:t>41</a:t>
            </a:fld>
            <a:endParaRPr lang="en-US"/>
          </a:p>
        </p:txBody>
      </p:sp>
    </p:spTree>
    <p:extLst>
      <p:ext uri="{BB962C8B-B14F-4D97-AF65-F5344CB8AC3E}">
        <p14:creationId xmlns:p14="http://schemas.microsoft.com/office/powerpoint/2010/main" val="425229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 fact re: commission makeup</a:t>
            </a:r>
            <a:endParaRPr lang="en-US" dirty="0"/>
          </a:p>
        </p:txBody>
      </p:sp>
      <p:sp>
        <p:nvSpPr>
          <p:cNvPr id="4" name="Slide Number Placeholder 3"/>
          <p:cNvSpPr>
            <a:spLocks noGrp="1"/>
          </p:cNvSpPr>
          <p:nvPr>
            <p:ph type="sldNum" sz="quarter" idx="10"/>
          </p:nvPr>
        </p:nvSpPr>
        <p:spPr/>
        <p:txBody>
          <a:bodyPr/>
          <a:lstStyle/>
          <a:p>
            <a:fld id="{FB608DE7-7379-401C-A453-610EFEEE19E4}" type="slidenum">
              <a:rPr lang="en-US" smtClean="0"/>
              <a:t>43</a:t>
            </a:fld>
            <a:endParaRPr lang="en-US"/>
          </a:p>
        </p:txBody>
      </p:sp>
    </p:spTree>
    <p:extLst>
      <p:ext uri="{BB962C8B-B14F-4D97-AF65-F5344CB8AC3E}">
        <p14:creationId xmlns:p14="http://schemas.microsoft.com/office/powerpoint/2010/main" val="187785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 State determines that approving org. will benefit consumers, then org. approved and those </a:t>
            </a:r>
            <a:r>
              <a:rPr lang="en-US" dirty="0" err="1" smtClean="0"/>
              <a:t>indiv</a:t>
            </a:r>
            <a:r>
              <a:rPr lang="en-US" dirty="0" smtClean="0"/>
              <a:t>. Certified by that org can state that they are “state-certified”</a:t>
            </a:r>
          </a:p>
          <a:p>
            <a:endParaRPr lang="en-US" dirty="0"/>
          </a:p>
          <a:p>
            <a:r>
              <a:rPr lang="en-US" dirty="0" smtClean="0"/>
              <a:t>Status: “available for scheduling”</a:t>
            </a:r>
          </a:p>
          <a:p>
            <a:endParaRPr lang="en-US" dirty="0"/>
          </a:p>
        </p:txBody>
      </p:sp>
      <p:sp>
        <p:nvSpPr>
          <p:cNvPr id="4" name="Slide Number Placeholder 3"/>
          <p:cNvSpPr>
            <a:spLocks noGrp="1"/>
          </p:cNvSpPr>
          <p:nvPr>
            <p:ph type="sldNum" sz="quarter" idx="10"/>
          </p:nvPr>
        </p:nvSpPr>
        <p:spPr/>
        <p:txBody>
          <a:bodyPr/>
          <a:lstStyle/>
          <a:p>
            <a:fld id="{BDF61DCF-B99D-4666-9808-3E6ACFCB5E9A}" type="slidenum">
              <a:rPr lang="en-US" smtClean="0"/>
              <a:t>45</a:t>
            </a:fld>
            <a:endParaRPr lang="en-US"/>
          </a:p>
        </p:txBody>
      </p:sp>
    </p:spTree>
    <p:extLst>
      <p:ext uri="{BB962C8B-B14F-4D97-AF65-F5344CB8AC3E}">
        <p14:creationId xmlns:p14="http://schemas.microsoft.com/office/powerpoint/2010/main" val="2657127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AG</a:t>
            </a:r>
            <a:r>
              <a:rPr lang="en-US" baseline="0" dirty="0" smtClean="0"/>
              <a:t> not collecting fees from losing lawyers in contested cases</a:t>
            </a:r>
            <a:endParaRPr lang="en-US" dirty="0"/>
          </a:p>
        </p:txBody>
      </p:sp>
      <p:sp>
        <p:nvSpPr>
          <p:cNvPr id="4" name="Slide Number Placeholder 3"/>
          <p:cNvSpPr>
            <a:spLocks noGrp="1"/>
          </p:cNvSpPr>
          <p:nvPr>
            <p:ph type="sldNum" sz="quarter" idx="10"/>
          </p:nvPr>
        </p:nvSpPr>
        <p:spPr/>
        <p:txBody>
          <a:bodyPr/>
          <a:lstStyle/>
          <a:p>
            <a:fld id="{82B54FC1-A9C9-4BA1-B155-62D0B4978CE4}" type="slidenum">
              <a:rPr lang="en-US" smtClean="0"/>
              <a:t>46</a:t>
            </a:fld>
            <a:endParaRPr lang="en-US"/>
          </a:p>
        </p:txBody>
      </p:sp>
    </p:spTree>
    <p:extLst>
      <p:ext uri="{BB962C8B-B14F-4D97-AF65-F5344CB8AC3E}">
        <p14:creationId xmlns:p14="http://schemas.microsoft.com/office/powerpoint/2010/main" val="2666189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affects:</a:t>
            </a:r>
            <a:r>
              <a:rPr lang="en-US" baseline="0" dirty="0" smtClean="0"/>
              <a:t> athlete agents, real estate practice, auctioneers</a:t>
            </a:r>
            <a:endParaRPr lang="en-US" dirty="0"/>
          </a:p>
        </p:txBody>
      </p:sp>
      <p:sp>
        <p:nvSpPr>
          <p:cNvPr id="4" name="Slide Number Placeholder 3"/>
          <p:cNvSpPr>
            <a:spLocks noGrp="1"/>
          </p:cNvSpPr>
          <p:nvPr>
            <p:ph type="sldNum" sz="quarter" idx="10"/>
          </p:nvPr>
        </p:nvSpPr>
        <p:spPr/>
        <p:txBody>
          <a:bodyPr/>
          <a:lstStyle/>
          <a:p>
            <a:fld id="{82B54FC1-A9C9-4BA1-B155-62D0B4978CE4}" type="slidenum">
              <a:rPr lang="en-US" smtClean="0"/>
              <a:t>47</a:t>
            </a:fld>
            <a:endParaRPr lang="en-US"/>
          </a:p>
        </p:txBody>
      </p:sp>
    </p:spTree>
    <p:extLst>
      <p:ext uri="{BB962C8B-B14F-4D97-AF65-F5344CB8AC3E}">
        <p14:creationId xmlns:p14="http://schemas.microsoft.com/office/powerpoint/2010/main" val="2483768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77D907-D63C-4E66-A4EC-5548B4734144}"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userDrawn="1"/>
        </p:nvSpPr>
        <p:spPr>
          <a:xfrm>
            <a:off x="34392" y="16517"/>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749675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773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1641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9"/>
          <p:cNvSpPr/>
          <p:nvPr/>
        </p:nvSpPr>
        <p:spPr>
          <a:xfrm>
            <a:off x="1680725" y="6116509"/>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705679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77D907-D63C-4E66-A4EC-5548B4734144}"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507C4-F390-4202-9A53-F4F070960231}" type="slidenum">
              <a:rPr lang="en-US" smtClean="0"/>
              <a:t>‹#›</a:t>
            </a:fld>
            <a:endParaRPr lang="en-US"/>
          </a:p>
        </p:txBody>
      </p:sp>
      <p:sp>
        <p:nvSpPr>
          <p:cNvPr id="8" name="Content Placeholder 7"/>
          <p:cNvSpPr>
            <a:spLocks noGrp="1"/>
          </p:cNvSpPr>
          <p:nvPr>
            <p:ph sz="quarter" idx="13"/>
          </p:nvPr>
        </p:nvSpPr>
        <p:spPr>
          <a:xfrm>
            <a:off x="838200" y="5791200"/>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8"/>
          <p:cNvPicPr>
            <a:picLocks noChangeAspect="1"/>
          </p:cNvPicPr>
          <p:nvPr userDrawn="1"/>
        </p:nvPicPr>
        <p:blipFill>
          <a:blip r:embed="rId2"/>
          <a:stretch>
            <a:fillRect/>
          </a:stretch>
        </p:blipFill>
        <p:spPr>
          <a:xfrm>
            <a:off x="533400" y="6248400"/>
            <a:ext cx="1036410" cy="359695"/>
          </a:xfrm>
          <a:prstGeom prst="rect">
            <a:avLst/>
          </a:prstGeom>
        </p:spPr>
      </p:pic>
    </p:spTree>
    <p:extLst>
      <p:ext uri="{BB962C8B-B14F-4D97-AF65-F5344CB8AC3E}">
        <p14:creationId xmlns:p14="http://schemas.microsoft.com/office/powerpoint/2010/main" val="133316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7379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0892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7436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67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7805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9180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4352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177D907-D63C-4E66-A4EC-5548B4734144}" type="datetimeFigureOut">
              <a:rPr lang="en-US" smtClean="0"/>
              <a:t>3/3/19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1507C4-F390-4202-9A53-F4F070960231}" type="slidenum">
              <a:rPr lang="en-US" smtClean="0"/>
              <a:t>‹#›</a:t>
            </a:fld>
            <a:endParaRPr lang="en-US"/>
          </a:p>
        </p:txBody>
      </p:sp>
    </p:spTree>
    <p:extLst>
      <p:ext uri="{BB962C8B-B14F-4D97-AF65-F5344CB8AC3E}">
        <p14:creationId xmlns:p14="http://schemas.microsoft.com/office/powerpoint/2010/main" val="1101763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1" Type="http://schemas.openxmlformats.org/officeDocument/2006/relationships/image" Target="../media/image11.jpeg"/><Relationship Id="rId12" Type="http://schemas.openxmlformats.org/officeDocument/2006/relationships/image" Target="../media/image12.png"/><Relationship Id="rId13" Type="http://schemas.openxmlformats.org/officeDocument/2006/relationships/image" Target="../media/image13.jpeg"/><Relationship Id="rId14" Type="http://schemas.openxmlformats.org/officeDocument/2006/relationships/image" Target="../media/image14.png"/><Relationship Id="rId15" Type="http://schemas.openxmlformats.org/officeDocument/2006/relationships/image" Target="../media/image15.jpeg"/><Relationship Id="rId16" Type="http://schemas.openxmlformats.org/officeDocument/2006/relationships/image" Target="../media/image16.gif"/><Relationship Id="rId17"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hyperlink" Target="mailto:dale@atkinsonfirm.com" TargetMode="External"/><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usinessreport.com/article/contractors-association-state-board-join-forces-build-new-downtown-office-buildin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usinessreport.com/article/new-downtown-baton-rouge-office-building-put-hold-amid-cost-concern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1" dirty="0" smtClean="0">
                <a:solidFill>
                  <a:schemeClr val="bg1"/>
                </a:solidFill>
              </a:rPr>
              <a:t>THE STATE OF REGULATION </a:t>
            </a:r>
            <a:endParaRPr lang="en-US" b="1" i="1" dirty="0">
              <a:solidFill>
                <a:schemeClr val="bg1"/>
              </a:solidFill>
            </a:endParaRPr>
          </a:p>
        </p:txBody>
      </p:sp>
      <p:sp>
        <p:nvSpPr>
          <p:cNvPr id="3" name="Subtitle 2"/>
          <p:cNvSpPr>
            <a:spLocks noGrp="1"/>
          </p:cNvSpPr>
          <p:nvPr>
            <p:ph type="subTitle" idx="1"/>
          </p:nvPr>
        </p:nvSpPr>
        <p:spPr>
          <a:xfrm>
            <a:off x="152400" y="4038600"/>
            <a:ext cx="3886200" cy="1752600"/>
          </a:xfrm>
        </p:spPr>
        <p:txBody>
          <a:bodyPr>
            <a:normAutofit/>
          </a:bodyPr>
          <a:lstStyle/>
          <a:p>
            <a:r>
              <a:rPr lang="en-US" sz="3200" b="1" dirty="0" smtClean="0"/>
              <a:t>Dale J. Atkinson, Esq.</a:t>
            </a:r>
          </a:p>
          <a:p>
            <a:endParaRPr lang="en-US" dirty="0" smtClean="0"/>
          </a:p>
          <a:p>
            <a:r>
              <a:rPr lang="en-US" sz="1800" dirty="0" smtClean="0"/>
              <a:t>March 8, 2019</a:t>
            </a:r>
          </a:p>
          <a:p>
            <a:r>
              <a:rPr lang="en-US" sz="1800" dirty="0" smtClean="0"/>
              <a:t>1:15pm – 3:00pm</a:t>
            </a:r>
            <a:endParaRPr lang="en-US" sz="1800" dirty="0"/>
          </a:p>
        </p:txBody>
      </p:sp>
      <p:pic>
        <p:nvPicPr>
          <p:cNvPr id="4" name="Picture 3"/>
          <p:cNvPicPr>
            <a:picLocks noChangeAspect="1"/>
          </p:cNvPicPr>
          <p:nvPr/>
        </p:nvPicPr>
        <p:blipFill>
          <a:blip r:embed="rId2"/>
          <a:stretch>
            <a:fillRect/>
          </a:stretch>
        </p:blipFill>
        <p:spPr>
          <a:xfrm>
            <a:off x="2743200" y="5588058"/>
            <a:ext cx="6238095" cy="685714"/>
          </a:xfrm>
          <a:prstGeom prst="rect">
            <a:avLst/>
          </a:prstGeom>
        </p:spPr>
      </p:pic>
    </p:spTree>
    <p:extLst>
      <p:ext uri="{BB962C8B-B14F-4D97-AF65-F5344CB8AC3E}">
        <p14:creationId xmlns:p14="http://schemas.microsoft.com/office/powerpoint/2010/main" val="907746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Are you prepared?</a:t>
            </a:r>
            <a:endParaRPr lang="en-US" sz="4000" b="1" dirty="0"/>
          </a:p>
        </p:txBody>
      </p:sp>
      <p:pic>
        <p:nvPicPr>
          <p:cNvPr id="4" name="Picture 3"/>
          <p:cNvPicPr>
            <a:picLocks noChangeAspect="1"/>
          </p:cNvPicPr>
          <p:nvPr/>
        </p:nvPicPr>
        <p:blipFill>
          <a:blip r:embed="rId2"/>
          <a:stretch>
            <a:fillRect/>
          </a:stretch>
        </p:blipFill>
        <p:spPr>
          <a:xfrm>
            <a:off x="1905000" y="1981200"/>
            <a:ext cx="5410200" cy="3614014"/>
          </a:xfrm>
          <a:prstGeom prst="rect">
            <a:avLst/>
          </a:prstGeom>
        </p:spPr>
      </p:pic>
      <p:sp>
        <p:nvSpPr>
          <p:cNvPr id="5" name="TextBox 4"/>
          <p:cNvSpPr txBox="1"/>
          <p:nvPr/>
        </p:nvSpPr>
        <p:spPr>
          <a:xfrm>
            <a:off x="4038600" y="6019800"/>
            <a:ext cx="4548040" cy="369332"/>
          </a:xfrm>
          <a:prstGeom prst="rect">
            <a:avLst/>
          </a:prstGeom>
          <a:noFill/>
        </p:spPr>
        <p:txBody>
          <a:bodyPr wrap="none" rtlCol="0">
            <a:spAutoFit/>
          </a:bodyPr>
          <a:lstStyle/>
          <a:p>
            <a:r>
              <a:rPr lang="en-US" dirty="0" smtClean="0"/>
              <a:t>Biggest challenge:  Lack of preparedness!? </a:t>
            </a:r>
            <a:endParaRPr lang="en-US" dirty="0"/>
          </a:p>
        </p:txBody>
      </p:sp>
    </p:spTree>
    <p:extLst>
      <p:ext uri="{BB962C8B-B14F-4D97-AF65-F5344CB8AC3E}">
        <p14:creationId xmlns:p14="http://schemas.microsoft.com/office/powerpoint/2010/main" val="2284570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How do we address these challenges? </a:t>
            </a:r>
            <a:endParaRPr lang="en-US" sz="4000" b="1" dirty="0"/>
          </a:p>
        </p:txBody>
      </p:sp>
      <p:sp>
        <p:nvSpPr>
          <p:cNvPr id="3" name="Content Placeholder 2"/>
          <p:cNvSpPr>
            <a:spLocks noGrp="1"/>
          </p:cNvSpPr>
          <p:nvPr>
            <p:ph idx="1"/>
          </p:nvPr>
        </p:nvSpPr>
        <p:spPr/>
        <p:txBody>
          <a:bodyPr>
            <a:normAutofit/>
          </a:bodyPr>
          <a:lstStyle/>
          <a:p>
            <a:r>
              <a:rPr lang="en-US" sz="2800" dirty="0" smtClean="0">
                <a:solidFill>
                  <a:schemeClr val="tx2"/>
                </a:solidFill>
              </a:rPr>
              <a:t>Being informed</a:t>
            </a:r>
          </a:p>
          <a:p>
            <a:r>
              <a:rPr lang="en-US" sz="2800" dirty="0" smtClean="0">
                <a:solidFill>
                  <a:schemeClr val="tx2"/>
                </a:solidFill>
              </a:rPr>
              <a:t>Trained</a:t>
            </a:r>
          </a:p>
          <a:p>
            <a:r>
              <a:rPr lang="en-US" sz="2800" dirty="0" smtClean="0">
                <a:solidFill>
                  <a:schemeClr val="tx2"/>
                </a:solidFill>
              </a:rPr>
              <a:t>Knowledgeable</a:t>
            </a:r>
          </a:p>
          <a:p>
            <a:r>
              <a:rPr lang="en-US" sz="2800" dirty="0" smtClean="0">
                <a:solidFill>
                  <a:schemeClr val="tx2"/>
                </a:solidFill>
              </a:rPr>
              <a:t>Understand role of board</a:t>
            </a:r>
          </a:p>
          <a:p>
            <a:r>
              <a:rPr lang="en-US" sz="2800" dirty="0" smtClean="0">
                <a:solidFill>
                  <a:schemeClr val="tx2"/>
                </a:solidFill>
              </a:rPr>
              <a:t>Understand role of board member</a:t>
            </a:r>
          </a:p>
          <a:p>
            <a:r>
              <a:rPr lang="en-US" sz="2800" dirty="0" smtClean="0">
                <a:solidFill>
                  <a:schemeClr val="tx2"/>
                </a:solidFill>
              </a:rPr>
              <a:t>Separate trade from regulation!</a:t>
            </a:r>
          </a:p>
        </p:txBody>
      </p:sp>
    </p:spTree>
    <p:extLst>
      <p:ext uri="{BB962C8B-B14F-4D97-AF65-F5344CB8AC3E}">
        <p14:creationId xmlns:p14="http://schemas.microsoft.com/office/powerpoint/2010/main" val="409266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5867400" cy="4191000"/>
          </a:xfrm>
        </p:spPr>
        <p:txBody>
          <a:bodyPr/>
          <a:lstStyle/>
          <a:p>
            <a:r>
              <a:rPr lang="en-US" sz="3600" dirty="0" smtClean="0"/>
              <a:t>Change and evolution can come in many shapes and sizes…</a:t>
            </a:r>
          </a:p>
          <a:p>
            <a:pPr marL="109728" indent="0">
              <a:buNone/>
            </a:pPr>
            <a:endParaRPr lang="en-US" dirty="0"/>
          </a:p>
          <a:p>
            <a:pPr marL="109728" indent="0">
              <a:buNone/>
            </a:pPr>
            <a:r>
              <a:rPr lang="en-US" dirty="0" smtClean="0"/>
              <a:t>	</a:t>
            </a:r>
            <a:r>
              <a:rPr lang="en-US" sz="2800" b="1" dirty="0" smtClean="0"/>
              <a:t>Internally</a:t>
            </a:r>
          </a:p>
          <a:p>
            <a:pPr marL="109728" indent="0">
              <a:buNone/>
            </a:pPr>
            <a:r>
              <a:rPr lang="en-US" sz="2800" b="1" dirty="0"/>
              <a:t>	</a:t>
            </a:r>
            <a:r>
              <a:rPr lang="en-US" sz="2800" b="1" dirty="0" smtClean="0"/>
              <a:t>Externally</a:t>
            </a:r>
          </a:p>
          <a:p>
            <a:pPr marL="109728" indent="0">
              <a:buNone/>
            </a:pPr>
            <a:r>
              <a:rPr lang="en-US" sz="2800" b="1" dirty="0"/>
              <a:t>	</a:t>
            </a:r>
            <a:r>
              <a:rPr lang="en-US" sz="2800" b="1" dirty="0" smtClean="0"/>
              <a:t>Perception  </a:t>
            </a:r>
            <a:endParaRPr lang="en-US" sz="2800" b="1" dirty="0"/>
          </a:p>
        </p:txBody>
      </p:sp>
      <p:pic>
        <p:nvPicPr>
          <p:cNvPr id="4" name="Picture 3"/>
          <p:cNvPicPr>
            <a:picLocks noChangeAspect="1"/>
          </p:cNvPicPr>
          <p:nvPr/>
        </p:nvPicPr>
        <p:blipFill>
          <a:blip r:embed="rId2"/>
          <a:stretch>
            <a:fillRect/>
          </a:stretch>
        </p:blipFill>
        <p:spPr>
          <a:xfrm>
            <a:off x="4572000" y="2743200"/>
            <a:ext cx="4048125" cy="1976747"/>
          </a:xfrm>
          <a:prstGeom prst="rect">
            <a:avLst/>
          </a:prstGeom>
        </p:spPr>
      </p:pic>
      <p:sp>
        <p:nvSpPr>
          <p:cNvPr id="5" name="TextBox 4"/>
          <p:cNvSpPr txBox="1"/>
          <p:nvPr/>
        </p:nvSpPr>
        <p:spPr>
          <a:xfrm>
            <a:off x="4572000" y="5867400"/>
            <a:ext cx="3352800" cy="523220"/>
          </a:xfrm>
          <a:prstGeom prst="rect">
            <a:avLst/>
          </a:prstGeom>
          <a:noFill/>
        </p:spPr>
        <p:txBody>
          <a:bodyPr wrap="square" rtlCol="0">
            <a:spAutoFit/>
          </a:bodyPr>
          <a:lstStyle/>
          <a:p>
            <a:r>
              <a:rPr lang="en-US" sz="2800" dirty="0" smtClean="0"/>
              <a:t>Who knows what? </a:t>
            </a:r>
            <a:endParaRPr lang="en-US" sz="2800" dirty="0"/>
          </a:p>
        </p:txBody>
      </p:sp>
    </p:spTree>
    <p:extLst>
      <p:ext uri="{BB962C8B-B14F-4D97-AF65-F5344CB8AC3E}">
        <p14:creationId xmlns:p14="http://schemas.microsoft.com/office/powerpoint/2010/main" val="137370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FF0000"/>
                </a:solidFill>
              </a:rPr>
              <a:t>Regulatory Evolution </a:t>
            </a:r>
            <a:endParaRPr lang="en-US" sz="4000" b="1" dirty="0">
              <a:solidFill>
                <a:srgbClr val="FF0000"/>
              </a:solidFill>
            </a:endParaRPr>
          </a:p>
        </p:txBody>
      </p:sp>
      <p:sp>
        <p:nvSpPr>
          <p:cNvPr id="3" name="Content Placeholder 2"/>
          <p:cNvSpPr>
            <a:spLocks noGrp="1"/>
          </p:cNvSpPr>
          <p:nvPr>
            <p:ph idx="1"/>
          </p:nvPr>
        </p:nvSpPr>
        <p:spPr/>
        <p:txBody>
          <a:bodyPr>
            <a:normAutofit/>
          </a:bodyPr>
          <a:lstStyle/>
          <a:p>
            <a:r>
              <a:rPr lang="en-US" sz="5200" dirty="0" smtClean="0">
                <a:solidFill>
                  <a:schemeClr val="tx2"/>
                </a:solidFill>
              </a:rPr>
              <a:t>Embrace and Accept…</a:t>
            </a:r>
            <a:endParaRPr lang="en-US" sz="5200" dirty="0">
              <a:solidFill>
                <a:schemeClr val="tx2"/>
              </a:solidFill>
            </a:endParaRPr>
          </a:p>
          <a:p>
            <a:r>
              <a:rPr lang="en-US" sz="2800" b="1" dirty="0">
                <a:solidFill>
                  <a:schemeClr val="tx2"/>
                </a:solidFill>
              </a:rPr>
              <a:t>Perhaps the regulatory community does not spend enough time reflecting on basic concepts</a:t>
            </a:r>
            <a:r>
              <a:rPr lang="en-US" sz="2800" b="1" dirty="0" smtClean="0">
                <a:solidFill>
                  <a:schemeClr val="tx2"/>
                </a:solidFill>
              </a:rPr>
              <a:t>…</a:t>
            </a:r>
            <a:endParaRPr lang="en-US" sz="2800" b="1" dirty="0">
              <a:solidFill>
                <a:schemeClr val="tx2"/>
              </a:solidFill>
            </a:endParaRPr>
          </a:p>
          <a:p>
            <a:endParaRPr lang="en-US" sz="2800" b="1" dirty="0">
              <a:solidFill>
                <a:schemeClr val="tx2"/>
              </a:solidFill>
            </a:endParaRPr>
          </a:p>
          <a:p>
            <a:r>
              <a:rPr lang="en-US" sz="2800" b="1" dirty="0" smtClean="0">
                <a:solidFill>
                  <a:schemeClr val="tx2"/>
                </a:solidFill>
              </a:rPr>
              <a:t>…and </a:t>
            </a:r>
            <a:r>
              <a:rPr lang="en-US" sz="2800" b="1" dirty="0">
                <a:solidFill>
                  <a:schemeClr val="tx2"/>
                </a:solidFill>
              </a:rPr>
              <a:t>too much time defending the status quo. </a:t>
            </a:r>
          </a:p>
          <a:p>
            <a:pPr marL="109728" indent="0">
              <a:buNone/>
            </a:pPr>
            <a:endParaRPr lang="en-US" dirty="0"/>
          </a:p>
        </p:txBody>
      </p:sp>
    </p:spTree>
    <p:extLst>
      <p:ext uri="{BB962C8B-B14F-4D97-AF65-F5344CB8AC3E}">
        <p14:creationId xmlns:p14="http://schemas.microsoft.com/office/powerpoint/2010/main" val="2146522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4400" b="1" dirty="0">
                <a:solidFill>
                  <a:schemeClr val="tx2"/>
                </a:solidFill>
              </a:rPr>
              <a:t>Is regulation doing what it’s supposed to be doing? </a:t>
            </a:r>
          </a:p>
          <a:p>
            <a:pPr lvl="2"/>
            <a:r>
              <a:rPr lang="en-US" sz="3000" b="1" dirty="0">
                <a:solidFill>
                  <a:schemeClr val="tx2"/>
                </a:solidFill>
              </a:rPr>
              <a:t>How do we know</a:t>
            </a:r>
            <a:r>
              <a:rPr lang="en-US" sz="3000" b="1" dirty="0" smtClean="0">
                <a:solidFill>
                  <a:schemeClr val="tx2"/>
                </a:solidFill>
              </a:rPr>
              <a:t>?</a:t>
            </a:r>
          </a:p>
          <a:p>
            <a:pPr lvl="2"/>
            <a:r>
              <a:rPr lang="en-US" sz="3000" b="1" dirty="0" smtClean="0">
                <a:solidFill>
                  <a:schemeClr val="tx2"/>
                </a:solidFill>
              </a:rPr>
              <a:t>How is it measured?</a:t>
            </a:r>
          </a:p>
          <a:p>
            <a:pPr lvl="2"/>
            <a:r>
              <a:rPr lang="en-US" sz="3000" b="1" dirty="0" smtClean="0">
                <a:solidFill>
                  <a:schemeClr val="tx2"/>
                </a:solidFill>
              </a:rPr>
              <a:t>Can regulators be trusted? </a:t>
            </a:r>
            <a:endParaRPr lang="en-US" sz="3000" b="1" dirty="0">
              <a:solidFill>
                <a:schemeClr val="tx2"/>
              </a:solidFill>
            </a:endParaRPr>
          </a:p>
          <a:p>
            <a:pPr marL="0" indent="0">
              <a:buNone/>
            </a:pPr>
            <a:endParaRPr lang="en-US" dirty="0"/>
          </a:p>
        </p:txBody>
      </p:sp>
    </p:spTree>
    <p:extLst>
      <p:ext uri="{BB962C8B-B14F-4D97-AF65-F5344CB8AC3E}">
        <p14:creationId xmlns:p14="http://schemas.microsoft.com/office/powerpoint/2010/main" val="24608455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a:t>
            </a:r>
            <a:endParaRPr lang="en-US" dirty="0"/>
          </a:p>
        </p:txBody>
      </p:sp>
      <p:sp>
        <p:nvSpPr>
          <p:cNvPr id="3" name="Content Placeholder 2"/>
          <p:cNvSpPr>
            <a:spLocks noGrp="1"/>
          </p:cNvSpPr>
          <p:nvPr>
            <p:ph idx="1"/>
          </p:nvPr>
        </p:nvSpPr>
        <p:spPr>
          <a:xfrm>
            <a:off x="76200" y="1676400"/>
            <a:ext cx="8991600" cy="4267200"/>
          </a:xfrm>
        </p:spPr>
        <p:txBody>
          <a:bodyPr>
            <a:normAutofit/>
          </a:bodyPr>
          <a:lstStyle/>
          <a:p>
            <a:r>
              <a:rPr lang="en-US" sz="4000" b="1" dirty="0" smtClean="0">
                <a:solidFill>
                  <a:schemeClr val="tx2"/>
                </a:solidFill>
              </a:rPr>
              <a:t>Is the profession self-regulated?</a:t>
            </a:r>
            <a:endParaRPr lang="en-US" sz="4000" b="1" dirty="0">
              <a:solidFill>
                <a:schemeClr val="tx2"/>
              </a:solidFill>
            </a:endParaRPr>
          </a:p>
        </p:txBody>
      </p:sp>
      <p:pic>
        <p:nvPicPr>
          <p:cNvPr id="7170" name="Picture 2" descr="Image result for regul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67000"/>
            <a:ext cx="5403850" cy="268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089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 Profession Self-Regulated?</a:t>
            </a:r>
            <a:endParaRPr lang="en-US" dirty="0"/>
          </a:p>
        </p:txBody>
      </p:sp>
      <p:pic>
        <p:nvPicPr>
          <p:cNvPr id="9218" name="Picture 2" descr="Image result for 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057400"/>
            <a:ext cx="5184775" cy="3726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7896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2057400"/>
          </a:xfrm>
        </p:spPr>
        <p:txBody>
          <a:bodyPr>
            <a:normAutofit/>
          </a:bodyPr>
          <a:lstStyle/>
          <a:p>
            <a:r>
              <a:rPr lang="en-US" sz="4000" b="1" dirty="0" smtClean="0"/>
              <a:t>What separates government regulation from private sector? </a:t>
            </a:r>
            <a:endParaRPr lang="en-US" sz="4000" b="1" dirty="0"/>
          </a:p>
        </p:txBody>
      </p:sp>
    </p:spTree>
    <p:extLst>
      <p:ext uri="{BB962C8B-B14F-4D97-AF65-F5344CB8AC3E}">
        <p14:creationId xmlns:p14="http://schemas.microsoft.com/office/powerpoint/2010/main" val="17820441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2057400"/>
          </a:xfrm>
        </p:spPr>
        <p:txBody>
          <a:bodyPr>
            <a:normAutofit/>
          </a:bodyPr>
          <a:lstStyle/>
          <a:p>
            <a:r>
              <a:rPr lang="en-US" sz="4000" b="1" dirty="0" smtClean="0"/>
              <a:t>What separates government regulation from private sector? </a:t>
            </a:r>
            <a:endParaRPr lang="en-US" sz="4000" b="1" dirty="0"/>
          </a:p>
        </p:txBody>
      </p:sp>
      <p:sp>
        <p:nvSpPr>
          <p:cNvPr id="3" name="TextBox 2"/>
          <p:cNvSpPr txBox="1"/>
          <p:nvPr/>
        </p:nvSpPr>
        <p:spPr>
          <a:xfrm>
            <a:off x="2133600" y="2823556"/>
            <a:ext cx="5712269" cy="1569660"/>
          </a:xfrm>
          <a:prstGeom prst="rect">
            <a:avLst/>
          </a:prstGeom>
          <a:noFill/>
        </p:spPr>
        <p:txBody>
          <a:bodyPr wrap="none" rtlCol="0">
            <a:spAutoFit/>
          </a:bodyPr>
          <a:lstStyle/>
          <a:p>
            <a:r>
              <a:rPr lang="en-US" sz="3200" b="1" dirty="0" smtClean="0">
                <a:solidFill>
                  <a:srgbClr val="FF0000"/>
                </a:solidFill>
              </a:rPr>
              <a:t>Mandates, societal benefits, </a:t>
            </a:r>
          </a:p>
          <a:p>
            <a:r>
              <a:rPr lang="en-US" sz="3200" b="1" dirty="0" smtClean="0">
                <a:solidFill>
                  <a:srgbClr val="FF0000"/>
                </a:solidFill>
              </a:rPr>
              <a:t>uniform application to all,</a:t>
            </a:r>
          </a:p>
          <a:p>
            <a:r>
              <a:rPr lang="en-US" sz="3200" b="1" dirty="0">
                <a:solidFill>
                  <a:srgbClr val="FF0000"/>
                </a:solidFill>
              </a:rPr>
              <a:t>l</a:t>
            </a:r>
            <a:r>
              <a:rPr lang="en-US" sz="3200" b="1" dirty="0" smtClean="0">
                <a:solidFill>
                  <a:srgbClr val="FF0000"/>
                </a:solidFill>
              </a:rPr>
              <a:t>egal recourse with due process  </a:t>
            </a:r>
            <a:endParaRPr lang="en-US" sz="3200" b="1" dirty="0">
              <a:solidFill>
                <a:srgbClr val="FF0000"/>
              </a:solidFill>
            </a:endParaRPr>
          </a:p>
        </p:txBody>
      </p:sp>
    </p:spTree>
    <p:extLst>
      <p:ext uri="{BB962C8B-B14F-4D97-AF65-F5344CB8AC3E}">
        <p14:creationId xmlns:p14="http://schemas.microsoft.com/office/powerpoint/2010/main" val="2946832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620000" y="870966"/>
            <a:ext cx="1066800" cy="246888"/>
          </a:xfrm>
          <a:prstGeom prst="rect">
            <a:avLst/>
          </a:prstGeom>
        </p:spPr>
        <p:txBody>
          <a:bodyPr/>
          <a:lstStyle/>
          <a:p>
            <a:pPr>
              <a:defRPr/>
            </a:pPr>
            <a:fld id="{311A7BB0-CAAA-4C19-B940-925975BBDA1B}" type="slidenum">
              <a:rPr lang="en-US" smtClean="0"/>
              <a:pPr>
                <a:defRPr/>
              </a:pPr>
              <a:t>19</a:t>
            </a:fld>
            <a:endParaRPr lang="en-US" dirty="0"/>
          </a:p>
        </p:txBody>
      </p:sp>
      <p:pic>
        <p:nvPicPr>
          <p:cNvPr id="5" name="Picture 4"/>
          <p:cNvPicPr>
            <a:picLocks noChangeAspect="1"/>
          </p:cNvPicPr>
          <p:nvPr/>
        </p:nvPicPr>
        <p:blipFill>
          <a:blip r:embed="rId2"/>
          <a:stretch>
            <a:fillRect/>
          </a:stretch>
        </p:blipFill>
        <p:spPr>
          <a:xfrm>
            <a:off x="612476" y="1457039"/>
            <a:ext cx="4728134" cy="3963585"/>
          </a:xfrm>
          <a:prstGeom prst="rect">
            <a:avLst/>
          </a:prstGeom>
        </p:spPr>
      </p:pic>
      <p:sp>
        <p:nvSpPr>
          <p:cNvPr id="6" name="TextBox 5"/>
          <p:cNvSpPr txBox="1"/>
          <p:nvPr/>
        </p:nvSpPr>
        <p:spPr>
          <a:xfrm>
            <a:off x="5604765" y="1892420"/>
            <a:ext cx="3310636" cy="2677656"/>
          </a:xfrm>
          <a:prstGeom prst="rect">
            <a:avLst/>
          </a:prstGeom>
          <a:noFill/>
        </p:spPr>
        <p:txBody>
          <a:bodyPr wrap="square" rtlCol="0">
            <a:spAutoFit/>
          </a:bodyPr>
          <a:lstStyle/>
          <a:p>
            <a:r>
              <a:rPr lang="en-US" sz="2400" b="1" dirty="0" smtClean="0">
                <a:solidFill>
                  <a:srgbClr val="FF0000"/>
                </a:solidFill>
              </a:rPr>
              <a:t>Take a few </a:t>
            </a:r>
            <a:r>
              <a:rPr lang="en-US" sz="2400" b="1" dirty="0">
                <a:solidFill>
                  <a:srgbClr val="FF0000"/>
                </a:solidFill>
              </a:rPr>
              <a:t>minutes</a:t>
            </a:r>
            <a:r>
              <a:rPr lang="en-US" sz="2400" b="1" dirty="0" smtClean="0">
                <a:solidFill>
                  <a:srgbClr val="FF0000"/>
                </a:solidFill>
              </a:rPr>
              <a:t>:</a:t>
            </a:r>
          </a:p>
          <a:p>
            <a:endParaRPr lang="en-US" sz="2400" b="1" dirty="0">
              <a:solidFill>
                <a:srgbClr val="FF0000"/>
              </a:solidFill>
            </a:endParaRPr>
          </a:p>
          <a:p>
            <a:r>
              <a:rPr lang="en-US" sz="2400" b="1" dirty="0">
                <a:solidFill>
                  <a:srgbClr val="FF0000"/>
                </a:solidFill>
              </a:rPr>
              <a:t>Write down at least </a:t>
            </a:r>
          </a:p>
          <a:p>
            <a:r>
              <a:rPr lang="en-US" sz="2400" b="1" dirty="0">
                <a:solidFill>
                  <a:srgbClr val="FF0000"/>
                </a:solidFill>
              </a:rPr>
              <a:t>five reasons why </a:t>
            </a:r>
          </a:p>
          <a:p>
            <a:r>
              <a:rPr lang="en-US" sz="2400" b="1" dirty="0">
                <a:solidFill>
                  <a:srgbClr val="FF0000"/>
                </a:solidFill>
              </a:rPr>
              <a:t>government is </a:t>
            </a:r>
          </a:p>
          <a:p>
            <a:r>
              <a:rPr lang="en-US" sz="2400" b="1" dirty="0">
                <a:solidFill>
                  <a:srgbClr val="FF0000"/>
                </a:solidFill>
              </a:rPr>
              <a:t>involved in regulation  </a:t>
            </a:r>
          </a:p>
        </p:txBody>
      </p:sp>
    </p:spTree>
    <p:extLst>
      <p:ext uri="{BB962C8B-B14F-4D97-AF65-F5344CB8AC3E}">
        <p14:creationId xmlns:p14="http://schemas.microsoft.com/office/powerpoint/2010/main" val="3924431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Welcome and THANK YOU!!</a:t>
            </a:r>
            <a:endParaRPr lang="en-US" sz="4000" b="1" dirty="0"/>
          </a:p>
        </p:txBody>
      </p:sp>
      <p:pic>
        <p:nvPicPr>
          <p:cNvPr id="3" name="Picture 2"/>
          <p:cNvPicPr>
            <a:picLocks noChangeAspect="1"/>
          </p:cNvPicPr>
          <p:nvPr/>
        </p:nvPicPr>
        <p:blipFill>
          <a:blip r:embed="rId2"/>
          <a:stretch>
            <a:fillRect/>
          </a:stretch>
        </p:blipFill>
        <p:spPr>
          <a:xfrm>
            <a:off x="609600" y="1600200"/>
            <a:ext cx="7620000" cy="4286250"/>
          </a:xfrm>
          <a:prstGeom prst="rect">
            <a:avLst/>
          </a:prstGeom>
        </p:spPr>
      </p:pic>
    </p:spTree>
    <p:extLst>
      <p:ext uri="{BB962C8B-B14F-4D97-AF65-F5344CB8AC3E}">
        <p14:creationId xmlns:p14="http://schemas.microsoft.com/office/powerpoint/2010/main" val="313239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is Government involved in Regulation? </a:t>
            </a:r>
            <a:endParaRPr lang="en-US" dirty="0"/>
          </a:p>
        </p:txBody>
      </p:sp>
      <p:sp>
        <p:nvSpPr>
          <p:cNvPr id="3" name="Content Placeholder 2"/>
          <p:cNvSpPr>
            <a:spLocks noGrp="1"/>
          </p:cNvSpPr>
          <p:nvPr>
            <p:ph idx="1"/>
          </p:nvPr>
        </p:nvSpPr>
        <p:spPr>
          <a:xfrm>
            <a:off x="304800" y="2057400"/>
            <a:ext cx="8229600" cy="4191000"/>
          </a:xfrm>
        </p:spPr>
        <p:txBody>
          <a:bodyPr>
            <a:normAutofit lnSpcReduction="10000"/>
          </a:bodyPr>
          <a:lstStyle/>
          <a:p>
            <a:r>
              <a:rPr lang="en-US" dirty="0" smtClean="0"/>
              <a:t>Public/consumer protection</a:t>
            </a:r>
          </a:p>
          <a:p>
            <a:r>
              <a:rPr lang="en-US" dirty="0" smtClean="0"/>
              <a:t>Only authority that can </a:t>
            </a:r>
            <a:r>
              <a:rPr lang="en-US" u="sng" dirty="0" smtClean="0"/>
              <a:t>mandate</a:t>
            </a:r>
          </a:p>
          <a:p>
            <a:r>
              <a:rPr lang="en-US" dirty="0" smtClean="0"/>
              <a:t>Fairness</a:t>
            </a:r>
          </a:p>
          <a:p>
            <a:r>
              <a:rPr lang="en-US" dirty="0" smtClean="0"/>
              <a:t>Sets standards in law</a:t>
            </a:r>
          </a:p>
          <a:p>
            <a:r>
              <a:rPr lang="en-US" dirty="0" smtClean="0"/>
              <a:t>Due process, again only authority that can mandate fairness </a:t>
            </a:r>
          </a:p>
          <a:p>
            <a:r>
              <a:rPr lang="en-US" dirty="0" smtClean="0"/>
              <a:t>Uniformity</a:t>
            </a:r>
          </a:p>
          <a:p>
            <a:r>
              <a:rPr lang="en-US" dirty="0" smtClean="0"/>
              <a:t>Enforcement authority</a:t>
            </a:r>
          </a:p>
          <a:p>
            <a:r>
              <a:rPr lang="en-US" dirty="0" smtClean="0"/>
              <a:t>All consumers benefit</a:t>
            </a:r>
          </a:p>
          <a:p>
            <a:r>
              <a:rPr lang="en-US" dirty="0" smtClean="0"/>
              <a:t>All public benefit</a:t>
            </a:r>
          </a:p>
          <a:p>
            <a:r>
              <a:rPr lang="en-US" dirty="0" smtClean="0"/>
              <a:t>Efficiencies of decision making</a:t>
            </a:r>
          </a:p>
          <a:p>
            <a:r>
              <a:rPr lang="en-US" dirty="0" smtClean="0"/>
              <a:t>More…………………</a:t>
            </a:r>
            <a:endParaRPr lang="en-US" dirty="0"/>
          </a:p>
        </p:txBody>
      </p:sp>
      <p:pic>
        <p:nvPicPr>
          <p:cNvPr id="5" name="Picture 4"/>
          <p:cNvPicPr>
            <a:picLocks noChangeAspect="1"/>
          </p:cNvPicPr>
          <p:nvPr/>
        </p:nvPicPr>
        <p:blipFill>
          <a:blip r:embed="rId2"/>
          <a:stretch>
            <a:fillRect/>
          </a:stretch>
        </p:blipFill>
        <p:spPr>
          <a:xfrm>
            <a:off x="5411368" y="3979816"/>
            <a:ext cx="2260458" cy="1792334"/>
          </a:xfrm>
          <a:prstGeom prst="rect">
            <a:avLst/>
          </a:prstGeom>
        </p:spPr>
      </p:pic>
    </p:spTree>
    <p:extLst>
      <p:ext uri="{BB962C8B-B14F-4D97-AF65-F5344CB8AC3E}">
        <p14:creationId xmlns:p14="http://schemas.microsoft.com/office/powerpoint/2010/main" val="1329056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a:bodyPr>
          <a:lstStyle/>
          <a:p>
            <a:r>
              <a:rPr lang="en-US" sz="3600" b="1" dirty="0" smtClean="0">
                <a:solidFill>
                  <a:schemeClr val="tx2"/>
                </a:solidFill>
              </a:rPr>
              <a:t>Why is there government regulation?</a:t>
            </a:r>
          </a:p>
          <a:p>
            <a:pPr marL="0" indent="0">
              <a:buNone/>
            </a:pPr>
            <a:endParaRPr lang="en-US" sz="3600" b="1" dirty="0" smtClean="0"/>
          </a:p>
          <a:p>
            <a:pPr lvl="1"/>
            <a:r>
              <a:rPr lang="en-US" sz="3200" b="1" i="1" dirty="0" smtClean="0"/>
              <a:t>…to protect society where they are unable to otherwise protect themselves  </a:t>
            </a:r>
            <a:endParaRPr lang="en-US" sz="3200" b="1" i="1" dirty="0"/>
          </a:p>
        </p:txBody>
      </p:sp>
    </p:spTree>
    <p:extLst>
      <p:ext uri="{BB962C8B-B14F-4D97-AF65-F5344CB8AC3E}">
        <p14:creationId xmlns:p14="http://schemas.microsoft.com/office/powerpoint/2010/main" val="23095681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Why?</a:t>
            </a:r>
            <a:endParaRPr lang="en-US" sz="4000" b="1" dirty="0"/>
          </a:p>
        </p:txBody>
      </p:sp>
      <p:sp>
        <p:nvSpPr>
          <p:cNvPr id="3" name="Content Placeholder 2"/>
          <p:cNvSpPr>
            <a:spLocks noGrp="1"/>
          </p:cNvSpPr>
          <p:nvPr>
            <p:ph idx="1"/>
          </p:nvPr>
        </p:nvSpPr>
        <p:spPr>
          <a:xfrm>
            <a:off x="685800" y="1447800"/>
            <a:ext cx="7886700" cy="3034904"/>
          </a:xfrm>
        </p:spPr>
        <p:txBody>
          <a:bodyPr>
            <a:normAutofit fontScale="92500" lnSpcReduction="10000"/>
          </a:bodyPr>
          <a:lstStyle/>
          <a:p>
            <a:endParaRPr lang="en-US" dirty="0"/>
          </a:p>
          <a:p>
            <a:pPr marL="0" indent="0">
              <a:buNone/>
            </a:pPr>
            <a:r>
              <a:rPr lang="en-US" sz="3600" b="1" i="1" dirty="0" smtClean="0">
                <a:solidFill>
                  <a:schemeClr val="accent2"/>
                </a:solidFill>
              </a:rPr>
              <a:t>…through government, occupational/professional regulation provides consumers with an assurance of the qualifications of licensees along with a means of enforcement for the benefit of the public.     </a:t>
            </a:r>
          </a:p>
        </p:txBody>
      </p:sp>
    </p:spTree>
    <p:extLst>
      <p:ext uri="{BB962C8B-B14F-4D97-AF65-F5344CB8AC3E}">
        <p14:creationId xmlns:p14="http://schemas.microsoft.com/office/powerpoint/2010/main" val="2403303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219200"/>
            <a:ext cx="5410200" cy="914400"/>
          </a:xfrm>
        </p:spPr>
        <p:txBody>
          <a:bodyPr>
            <a:noAutofit/>
          </a:bodyPr>
          <a:lstStyle/>
          <a:p>
            <a:r>
              <a:rPr lang="en-US" sz="4000" b="1" dirty="0" smtClean="0"/>
              <a:t>GOVERNMENT IS THE </a:t>
            </a:r>
            <a:br>
              <a:rPr lang="en-US" sz="4000" b="1" dirty="0" smtClean="0"/>
            </a:br>
            <a:r>
              <a:rPr lang="en-US" sz="4000" b="1" dirty="0" smtClean="0"/>
              <a:t>ULTIMATE EQUALIZER </a:t>
            </a:r>
            <a:endParaRPr lang="en-US" sz="4000" b="1" dirty="0"/>
          </a:p>
        </p:txBody>
      </p:sp>
      <p:pic>
        <p:nvPicPr>
          <p:cNvPr id="6" name="Picture 5"/>
          <p:cNvPicPr>
            <a:picLocks noChangeAspect="1"/>
          </p:cNvPicPr>
          <p:nvPr/>
        </p:nvPicPr>
        <p:blipFill>
          <a:blip r:embed="rId2"/>
          <a:stretch>
            <a:fillRect/>
          </a:stretch>
        </p:blipFill>
        <p:spPr>
          <a:xfrm>
            <a:off x="1447800" y="2656478"/>
            <a:ext cx="4814777" cy="2646510"/>
          </a:xfrm>
          <a:prstGeom prst="rect">
            <a:avLst/>
          </a:prstGeom>
        </p:spPr>
      </p:pic>
      <p:sp>
        <p:nvSpPr>
          <p:cNvPr id="7" name="TextBox 6"/>
          <p:cNvSpPr txBox="1"/>
          <p:nvPr/>
        </p:nvSpPr>
        <p:spPr>
          <a:xfrm>
            <a:off x="6449977" y="3831708"/>
            <a:ext cx="1363625" cy="923330"/>
          </a:xfrm>
          <a:prstGeom prst="rect">
            <a:avLst/>
          </a:prstGeom>
          <a:noFill/>
        </p:spPr>
        <p:txBody>
          <a:bodyPr wrap="square" rtlCol="0">
            <a:spAutoFit/>
          </a:bodyPr>
          <a:lstStyle/>
          <a:p>
            <a:r>
              <a:rPr lang="en-US" sz="1350" b="1" dirty="0">
                <a:solidFill>
                  <a:srgbClr val="0070C0"/>
                </a:solidFill>
              </a:rPr>
              <a:t>WHY is government</a:t>
            </a:r>
          </a:p>
          <a:p>
            <a:r>
              <a:rPr lang="en-US" sz="1350" b="1" dirty="0">
                <a:solidFill>
                  <a:srgbClr val="0070C0"/>
                </a:solidFill>
              </a:rPr>
              <a:t>the ultimate</a:t>
            </a:r>
          </a:p>
          <a:p>
            <a:r>
              <a:rPr lang="en-US" sz="1350" b="1" dirty="0">
                <a:solidFill>
                  <a:srgbClr val="0070C0"/>
                </a:solidFill>
              </a:rPr>
              <a:t>equalizer??</a:t>
            </a:r>
          </a:p>
        </p:txBody>
      </p:sp>
    </p:spTree>
    <p:extLst>
      <p:ext uri="{BB962C8B-B14F-4D97-AF65-F5344CB8AC3E}">
        <p14:creationId xmlns:p14="http://schemas.microsoft.com/office/powerpoint/2010/main" val="39018431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765313" y="1815808"/>
            <a:ext cx="5829300" cy="1642730"/>
          </a:xfrm>
        </p:spPr>
        <p:txBody>
          <a:bodyPr>
            <a:normAutofit/>
          </a:bodyPr>
          <a:lstStyle/>
          <a:p>
            <a:pPr marL="0" indent="0">
              <a:buNone/>
            </a:pPr>
            <a:r>
              <a:rPr lang="en-US" sz="3600" b="1" u="sng" dirty="0">
                <a:solidFill>
                  <a:srgbClr val="0070C0"/>
                </a:solidFill>
              </a:rPr>
              <a:t>Government creates rules that everyone must comply with………</a:t>
            </a:r>
          </a:p>
        </p:txBody>
      </p:sp>
      <p:sp>
        <p:nvSpPr>
          <p:cNvPr id="7" name="TextBox 6"/>
          <p:cNvSpPr txBox="1"/>
          <p:nvPr/>
        </p:nvSpPr>
        <p:spPr>
          <a:xfrm rot="857652">
            <a:off x="1643885" y="5024304"/>
            <a:ext cx="1117614" cy="300082"/>
          </a:xfrm>
          <a:prstGeom prst="rect">
            <a:avLst/>
          </a:prstGeom>
          <a:noFill/>
        </p:spPr>
        <p:txBody>
          <a:bodyPr wrap="none" rtlCol="0">
            <a:spAutoFit/>
          </a:bodyPr>
          <a:lstStyle/>
          <a:p>
            <a:r>
              <a:rPr lang="en-US" sz="1350" dirty="0"/>
              <a:t>Equal rights</a:t>
            </a:r>
          </a:p>
        </p:txBody>
      </p:sp>
      <p:sp>
        <p:nvSpPr>
          <p:cNvPr id="8" name="TextBox 7"/>
          <p:cNvSpPr txBox="1"/>
          <p:nvPr/>
        </p:nvSpPr>
        <p:spPr>
          <a:xfrm rot="1095748">
            <a:off x="6265926" y="4119207"/>
            <a:ext cx="1503938" cy="300082"/>
          </a:xfrm>
          <a:prstGeom prst="rect">
            <a:avLst/>
          </a:prstGeom>
          <a:noFill/>
        </p:spPr>
        <p:txBody>
          <a:bodyPr wrap="none" rtlCol="0">
            <a:spAutoFit/>
          </a:bodyPr>
          <a:lstStyle/>
          <a:p>
            <a:r>
              <a:rPr lang="en-US" sz="1350" dirty="0"/>
              <a:t>Equal protection </a:t>
            </a:r>
          </a:p>
        </p:txBody>
      </p:sp>
      <p:sp>
        <p:nvSpPr>
          <p:cNvPr id="9" name="TextBox 8"/>
          <p:cNvSpPr txBox="1"/>
          <p:nvPr/>
        </p:nvSpPr>
        <p:spPr>
          <a:xfrm rot="864667">
            <a:off x="3785439" y="3980708"/>
            <a:ext cx="1114408" cy="300082"/>
          </a:xfrm>
          <a:prstGeom prst="rect">
            <a:avLst/>
          </a:prstGeom>
          <a:noFill/>
        </p:spPr>
        <p:txBody>
          <a:bodyPr wrap="none" rtlCol="0">
            <a:spAutoFit/>
          </a:bodyPr>
          <a:lstStyle/>
          <a:p>
            <a:r>
              <a:rPr lang="en-US" sz="1350" dirty="0"/>
              <a:t>Due process</a:t>
            </a:r>
          </a:p>
        </p:txBody>
      </p:sp>
      <p:sp>
        <p:nvSpPr>
          <p:cNvPr id="10" name="TextBox 9"/>
          <p:cNvSpPr txBox="1"/>
          <p:nvPr/>
        </p:nvSpPr>
        <p:spPr>
          <a:xfrm rot="21002552">
            <a:off x="5333919" y="4872790"/>
            <a:ext cx="805029" cy="300082"/>
          </a:xfrm>
          <a:prstGeom prst="rect">
            <a:avLst/>
          </a:prstGeom>
          <a:noFill/>
        </p:spPr>
        <p:txBody>
          <a:bodyPr wrap="none" rtlCol="0">
            <a:spAutoFit/>
          </a:bodyPr>
          <a:lstStyle/>
          <a:p>
            <a:r>
              <a:rPr lang="en-US" sz="1350" dirty="0"/>
              <a:t>Statutes</a:t>
            </a:r>
          </a:p>
        </p:txBody>
      </p:sp>
      <p:sp>
        <p:nvSpPr>
          <p:cNvPr id="11" name="TextBox 10"/>
          <p:cNvSpPr txBox="1"/>
          <p:nvPr/>
        </p:nvSpPr>
        <p:spPr>
          <a:xfrm>
            <a:off x="2541605" y="4422868"/>
            <a:ext cx="1555234" cy="300082"/>
          </a:xfrm>
          <a:prstGeom prst="rect">
            <a:avLst/>
          </a:prstGeom>
          <a:noFill/>
        </p:spPr>
        <p:txBody>
          <a:bodyPr wrap="none" rtlCol="0">
            <a:spAutoFit/>
          </a:bodyPr>
          <a:lstStyle/>
          <a:p>
            <a:r>
              <a:rPr lang="en-US" sz="1350" dirty="0"/>
              <a:t>Rules/regulations</a:t>
            </a:r>
          </a:p>
        </p:txBody>
      </p:sp>
      <p:sp>
        <p:nvSpPr>
          <p:cNvPr id="12" name="TextBox 11"/>
          <p:cNvSpPr txBox="1"/>
          <p:nvPr/>
        </p:nvSpPr>
        <p:spPr>
          <a:xfrm rot="20396962">
            <a:off x="1570667" y="3970006"/>
            <a:ext cx="1141659" cy="300082"/>
          </a:xfrm>
          <a:prstGeom prst="rect">
            <a:avLst/>
          </a:prstGeom>
          <a:noFill/>
        </p:spPr>
        <p:txBody>
          <a:bodyPr wrap="none" rtlCol="0">
            <a:spAutoFit/>
          </a:bodyPr>
          <a:lstStyle/>
          <a:p>
            <a:r>
              <a:rPr lang="en-US" sz="1350" dirty="0"/>
              <a:t>Constitution</a:t>
            </a:r>
          </a:p>
        </p:txBody>
      </p:sp>
      <p:sp>
        <p:nvSpPr>
          <p:cNvPr id="13" name="TextBox 12"/>
          <p:cNvSpPr txBox="1"/>
          <p:nvPr/>
        </p:nvSpPr>
        <p:spPr>
          <a:xfrm>
            <a:off x="6960339" y="5107615"/>
            <a:ext cx="833883" cy="300082"/>
          </a:xfrm>
          <a:prstGeom prst="rect">
            <a:avLst/>
          </a:prstGeom>
          <a:noFill/>
        </p:spPr>
        <p:txBody>
          <a:bodyPr wrap="none" rtlCol="0">
            <a:spAutoFit/>
          </a:bodyPr>
          <a:lstStyle/>
          <a:p>
            <a:r>
              <a:rPr lang="en-US" sz="1350" dirty="0"/>
              <a:t>Fairness</a:t>
            </a:r>
          </a:p>
        </p:txBody>
      </p:sp>
      <p:sp>
        <p:nvSpPr>
          <p:cNvPr id="14" name="TextBox 13"/>
          <p:cNvSpPr txBox="1"/>
          <p:nvPr/>
        </p:nvSpPr>
        <p:spPr>
          <a:xfrm rot="20884687">
            <a:off x="3271971" y="5096074"/>
            <a:ext cx="1192955" cy="300082"/>
          </a:xfrm>
          <a:prstGeom prst="rect">
            <a:avLst/>
          </a:prstGeom>
          <a:noFill/>
        </p:spPr>
        <p:txBody>
          <a:bodyPr wrap="none" rtlCol="0">
            <a:spAutoFit/>
          </a:bodyPr>
          <a:lstStyle/>
          <a:p>
            <a:r>
              <a:rPr lang="en-US" sz="1350" dirty="0"/>
              <a:t>Issue license </a:t>
            </a:r>
          </a:p>
        </p:txBody>
      </p:sp>
      <p:sp>
        <p:nvSpPr>
          <p:cNvPr id="15" name="TextBox 14"/>
          <p:cNvSpPr txBox="1"/>
          <p:nvPr/>
        </p:nvSpPr>
        <p:spPr>
          <a:xfrm rot="21050207">
            <a:off x="6976128" y="3449356"/>
            <a:ext cx="840295" cy="300082"/>
          </a:xfrm>
          <a:prstGeom prst="rect">
            <a:avLst/>
          </a:prstGeom>
          <a:noFill/>
        </p:spPr>
        <p:txBody>
          <a:bodyPr wrap="none" rtlCol="0">
            <a:spAutoFit/>
          </a:bodyPr>
          <a:lstStyle/>
          <a:p>
            <a:r>
              <a:rPr lang="en-US" sz="1350" dirty="0"/>
              <a:t>Renewal</a:t>
            </a:r>
          </a:p>
        </p:txBody>
      </p:sp>
      <p:sp>
        <p:nvSpPr>
          <p:cNvPr id="16" name="TextBox 15"/>
          <p:cNvSpPr txBox="1"/>
          <p:nvPr/>
        </p:nvSpPr>
        <p:spPr>
          <a:xfrm rot="1306287">
            <a:off x="7203320" y="1733711"/>
            <a:ext cx="782587" cy="300082"/>
          </a:xfrm>
          <a:prstGeom prst="rect">
            <a:avLst/>
          </a:prstGeom>
          <a:noFill/>
        </p:spPr>
        <p:txBody>
          <a:bodyPr wrap="none" rtlCol="0">
            <a:spAutoFit/>
          </a:bodyPr>
          <a:lstStyle/>
          <a:p>
            <a:r>
              <a:rPr lang="en-US" sz="1350" dirty="0"/>
              <a:t>Enforce</a:t>
            </a:r>
          </a:p>
        </p:txBody>
      </p:sp>
      <p:sp>
        <p:nvSpPr>
          <p:cNvPr id="17" name="TextBox 16"/>
          <p:cNvSpPr txBox="1"/>
          <p:nvPr/>
        </p:nvSpPr>
        <p:spPr>
          <a:xfrm rot="20922464">
            <a:off x="915694" y="1662423"/>
            <a:ext cx="1609736" cy="300082"/>
          </a:xfrm>
          <a:prstGeom prst="rect">
            <a:avLst/>
          </a:prstGeom>
          <a:noFill/>
        </p:spPr>
        <p:txBody>
          <a:bodyPr wrap="none" rtlCol="0">
            <a:spAutoFit/>
          </a:bodyPr>
          <a:lstStyle/>
          <a:p>
            <a:r>
              <a:rPr lang="en-US" sz="1350" dirty="0"/>
              <a:t>Application of law </a:t>
            </a:r>
          </a:p>
        </p:txBody>
      </p:sp>
      <p:pic>
        <p:nvPicPr>
          <p:cNvPr id="18" name="Picture 17"/>
          <p:cNvPicPr>
            <a:picLocks noChangeAspect="1"/>
          </p:cNvPicPr>
          <p:nvPr/>
        </p:nvPicPr>
        <p:blipFill>
          <a:blip r:embed="rId2"/>
          <a:stretch>
            <a:fillRect/>
          </a:stretch>
        </p:blipFill>
        <p:spPr>
          <a:xfrm>
            <a:off x="304800" y="6248400"/>
            <a:ext cx="1036410" cy="359695"/>
          </a:xfrm>
          <a:prstGeom prst="rect">
            <a:avLst/>
          </a:prstGeom>
        </p:spPr>
      </p:pic>
    </p:spTree>
    <p:extLst>
      <p:ext uri="{BB962C8B-B14F-4D97-AF65-F5344CB8AC3E}">
        <p14:creationId xmlns:p14="http://schemas.microsoft.com/office/powerpoint/2010/main" val="2885060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09600"/>
            <a:ext cx="7772400" cy="5410199"/>
          </a:xfrm>
        </p:spPr>
        <p:txBody>
          <a:bodyPr>
            <a:normAutofit/>
          </a:bodyPr>
          <a:lstStyle/>
          <a:p>
            <a:pPr marL="109728" indent="0">
              <a:buNone/>
            </a:pPr>
            <a:r>
              <a:rPr lang="en-US" b="1" i="1" dirty="0">
                <a:solidFill>
                  <a:srgbClr val="1B365D"/>
                </a:solidFill>
                <a:latin typeface="Open Sans"/>
              </a:rPr>
              <a:t>Tennessee Board of Architectural and Engineer </a:t>
            </a:r>
            <a:r>
              <a:rPr lang="en-US" b="1" i="1" dirty="0" smtClean="0">
                <a:solidFill>
                  <a:srgbClr val="1B365D"/>
                </a:solidFill>
                <a:latin typeface="Open Sans"/>
              </a:rPr>
              <a:t>Examiners</a:t>
            </a:r>
          </a:p>
          <a:p>
            <a:pPr marL="109728" indent="0">
              <a:buNone/>
            </a:pPr>
            <a:endParaRPr lang="en-US" b="1" i="1" dirty="0">
              <a:solidFill>
                <a:srgbClr val="1B365D"/>
              </a:solidFill>
              <a:latin typeface="Open Sans"/>
            </a:endParaRPr>
          </a:p>
          <a:p>
            <a:pPr marL="109728" indent="0">
              <a:buNone/>
            </a:pPr>
            <a:r>
              <a:rPr lang="en-US" dirty="0" smtClean="0"/>
              <a:t>Mission</a:t>
            </a:r>
            <a:r>
              <a:rPr lang="en-US" dirty="0"/>
              <a:t>:</a:t>
            </a:r>
          </a:p>
          <a:p>
            <a:pPr marL="109728" indent="0">
              <a:buNone/>
            </a:pPr>
            <a:r>
              <a:rPr lang="en-US" sz="2800" dirty="0"/>
              <a:t>The mission of the Tennessee Board of Architectural and Engineering Examiners is to protect the public health, safety and welfare through the regulation of architecture, engineering, landscape architecture and interior design, by means of evaluation, education, examination, licensure and disciplinary action; and to communicate with its registrants and the public regarding the laws and standards of the professions.</a:t>
            </a:r>
          </a:p>
        </p:txBody>
      </p:sp>
    </p:spTree>
    <p:extLst>
      <p:ext uri="{BB962C8B-B14F-4D97-AF65-F5344CB8AC3E}">
        <p14:creationId xmlns:p14="http://schemas.microsoft.com/office/powerpoint/2010/main" val="2299858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29" y="5105400"/>
            <a:ext cx="8229600" cy="742950"/>
          </a:xfrm>
        </p:spPr>
        <p:txBody>
          <a:bodyPr>
            <a:noAutofit/>
          </a:bodyPr>
          <a:lstStyle/>
          <a:p>
            <a:r>
              <a:rPr lang="en-US" dirty="0" smtClean="0"/>
              <a:t>Why are there Criminal, Civil, &amp; Administrative </a:t>
            </a:r>
            <a:r>
              <a:rPr lang="en-US" dirty="0"/>
              <a:t>Processes </a:t>
            </a:r>
          </a:p>
        </p:txBody>
      </p:sp>
      <p:sp>
        <p:nvSpPr>
          <p:cNvPr id="3" name="Content Placeholder 2"/>
          <p:cNvSpPr>
            <a:spLocks noGrp="1"/>
          </p:cNvSpPr>
          <p:nvPr>
            <p:ph idx="1"/>
          </p:nvPr>
        </p:nvSpPr>
        <p:spPr>
          <a:xfrm>
            <a:off x="471616" y="2667001"/>
            <a:ext cx="4252784" cy="1981200"/>
          </a:xfrm>
        </p:spPr>
        <p:txBody>
          <a:bodyPr>
            <a:noAutofit/>
          </a:bodyPr>
          <a:lstStyle/>
          <a:p>
            <a:pPr>
              <a:buClrTx/>
              <a:buFont typeface="Arial" panose="020B0604020202020204" pitchFamily="34" charset="0"/>
              <a:buChar char="•"/>
            </a:pPr>
            <a:r>
              <a:rPr lang="en-US" sz="2400" dirty="0"/>
              <a:t>Criminal;</a:t>
            </a:r>
          </a:p>
          <a:p>
            <a:pPr>
              <a:buClrTx/>
              <a:buFont typeface="Arial" panose="020B0604020202020204" pitchFamily="34" charset="0"/>
              <a:buChar char="•"/>
            </a:pPr>
            <a:r>
              <a:rPr lang="en-US" sz="2400" dirty="0"/>
              <a:t>Civil; and</a:t>
            </a:r>
          </a:p>
          <a:p>
            <a:pPr>
              <a:buClrTx/>
              <a:buFont typeface="Arial" panose="020B0604020202020204" pitchFamily="34" charset="0"/>
              <a:buChar char="•"/>
            </a:pPr>
            <a:r>
              <a:rPr lang="en-US" sz="2400" dirty="0"/>
              <a:t>Administrative </a:t>
            </a:r>
            <a:r>
              <a:rPr lang="en-US" sz="2400" dirty="0" smtClean="0"/>
              <a:t>proceedings</a:t>
            </a:r>
            <a:endParaRPr lang="en-US" sz="2400" dirty="0"/>
          </a:p>
        </p:txBody>
      </p:sp>
      <p:pic>
        <p:nvPicPr>
          <p:cNvPr id="4" name="Picture 3"/>
          <p:cNvPicPr>
            <a:picLocks noChangeAspect="1"/>
          </p:cNvPicPr>
          <p:nvPr/>
        </p:nvPicPr>
        <p:blipFill>
          <a:blip r:embed="rId2"/>
          <a:stretch>
            <a:fillRect/>
          </a:stretch>
        </p:blipFill>
        <p:spPr>
          <a:xfrm>
            <a:off x="5791200" y="2693773"/>
            <a:ext cx="2705986" cy="2029490"/>
          </a:xfrm>
          <a:prstGeom prst="rect">
            <a:avLst/>
          </a:prstGeom>
        </p:spPr>
      </p:pic>
      <p:sp>
        <p:nvSpPr>
          <p:cNvPr id="5" name="TextBox 4"/>
          <p:cNvSpPr txBox="1"/>
          <p:nvPr/>
        </p:nvSpPr>
        <p:spPr>
          <a:xfrm>
            <a:off x="457200" y="753627"/>
            <a:ext cx="8534399" cy="1077218"/>
          </a:xfrm>
          <a:prstGeom prst="rect">
            <a:avLst/>
          </a:prstGeom>
          <a:noFill/>
        </p:spPr>
        <p:txBody>
          <a:bodyPr wrap="square" rtlCol="0">
            <a:spAutoFit/>
          </a:bodyPr>
          <a:lstStyle/>
          <a:p>
            <a:r>
              <a:rPr lang="en-US" sz="3200" b="1" dirty="0" smtClean="0">
                <a:solidFill>
                  <a:srgbClr val="FF0000"/>
                </a:solidFill>
              </a:rPr>
              <a:t>What </a:t>
            </a:r>
            <a:r>
              <a:rPr lang="en-US" sz="3200" b="1" dirty="0">
                <a:solidFill>
                  <a:srgbClr val="FF0000"/>
                </a:solidFill>
              </a:rPr>
              <a:t>are the commonalities </a:t>
            </a:r>
            <a:r>
              <a:rPr lang="en-US" sz="3200" b="1" dirty="0" smtClean="0">
                <a:solidFill>
                  <a:srgbClr val="FF0000"/>
                </a:solidFill>
              </a:rPr>
              <a:t>and </a:t>
            </a:r>
            <a:r>
              <a:rPr lang="en-US" sz="3200" b="1" dirty="0">
                <a:solidFill>
                  <a:srgbClr val="FF0000"/>
                </a:solidFill>
              </a:rPr>
              <a:t>differences between…. </a:t>
            </a:r>
          </a:p>
        </p:txBody>
      </p:sp>
    </p:spTree>
    <p:extLst>
      <p:ext uri="{BB962C8B-B14F-4D97-AF65-F5344CB8AC3E}">
        <p14:creationId xmlns:p14="http://schemas.microsoft.com/office/powerpoint/2010/main" val="4168539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do state boards do?</a:t>
            </a:r>
            <a:endParaRPr lang="en-US" b="1" dirty="0"/>
          </a:p>
        </p:txBody>
      </p:sp>
      <p:pic>
        <p:nvPicPr>
          <p:cNvPr id="4" name="Picture 3"/>
          <p:cNvPicPr>
            <a:picLocks noChangeAspect="1"/>
          </p:cNvPicPr>
          <p:nvPr/>
        </p:nvPicPr>
        <p:blipFill>
          <a:blip r:embed="rId2"/>
          <a:stretch>
            <a:fillRect/>
          </a:stretch>
        </p:blipFill>
        <p:spPr>
          <a:xfrm>
            <a:off x="2286000" y="1981200"/>
            <a:ext cx="2884836" cy="2895600"/>
          </a:xfrm>
          <a:prstGeom prst="rect">
            <a:avLst/>
          </a:prstGeom>
        </p:spPr>
      </p:pic>
    </p:spTree>
    <p:extLst>
      <p:ext uri="{BB962C8B-B14F-4D97-AF65-F5344CB8AC3E}">
        <p14:creationId xmlns:p14="http://schemas.microsoft.com/office/powerpoint/2010/main" val="2435518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state boards do? </a:t>
            </a:r>
            <a:endParaRPr lang="en-US" dirty="0"/>
          </a:p>
        </p:txBody>
      </p:sp>
      <p:sp>
        <p:nvSpPr>
          <p:cNvPr id="3" name="Content Placeholder 2"/>
          <p:cNvSpPr>
            <a:spLocks noGrp="1"/>
          </p:cNvSpPr>
          <p:nvPr>
            <p:ph idx="1"/>
          </p:nvPr>
        </p:nvSpPr>
        <p:spPr>
          <a:xfrm>
            <a:off x="533400" y="1713343"/>
            <a:ext cx="5106838" cy="4419600"/>
          </a:xfrm>
        </p:spPr>
        <p:txBody>
          <a:bodyPr>
            <a:normAutofit lnSpcReduction="10000"/>
          </a:bodyPr>
          <a:lstStyle/>
          <a:p>
            <a:r>
              <a:rPr lang="en-US" b="1" dirty="0" smtClean="0"/>
              <a:t>Carry out intent of the legislation</a:t>
            </a:r>
          </a:p>
          <a:p>
            <a:r>
              <a:rPr lang="en-US" b="1" dirty="0" smtClean="0"/>
              <a:t>Meet as a board</a:t>
            </a:r>
          </a:p>
          <a:p>
            <a:r>
              <a:rPr lang="en-US" b="1" dirty="0" smtClean="0"/>
              <a:t>Promulgate rules/regulations</a:t>
            </a:r>
          </a:p>
          <a:p>
            <a:r>
              <a:rPr lang="en-US" b="1" dirty="0" smtClean="0"/>
              <a:t>Engage in public awareness</a:t>
            </a:r>
          </a:p>
          <a:p>
            <a:r>
              <a:rPr lang="en-US" b="1" dirty="0" smtClean="0"/>
              <a:t>Account to legislature</a:t>
            </a:r>
          </a:p>
          <a:p>
            <a:r>
              <a:rPr lang="en-US" b="1" dirty="0" smtClean="0"/>
              <a:t>License</a:t>
            </a:r>
          </a:p>
          <a:p>
            <a:r>
              <a:rPr lang="en-US" b="1" dirty="0" smtClean="0"/>
              <a:t>Renew</a:t>
            </a:r>
          </a:p>
          <a:p>
            <a:r>
              <a:rPr lang="en-US" b="1" dirty="0" smtClean="0"/>
              <a:t>Enforce</a:t>
            </a:r>
          </a:p>
          <a:p>
            <a:r>
              <a:rPr lang="en-US" b="1" dirty="0" smtClean="0"/>
              <a:t>Investigate</a:t>
            </a:r>
          </a:p>
          <a:p>
            <a:r>
              <a:rPr lang="en-US" b="1" dirty="0" smtClean="0"/>
              <a:t>Adhere to law, open meetings, transparency </a:t>
            </a:r>
          </a:p>
          <a:p>
            <a:r>
              <a:rPr lang="en-US" b="1" dirty="0" smtClean="0"/>
              <a:t>More………………</a:t>
            </a:r>
          </a:p>
          <a:p>
            <a:endParaRPr lang="en-US" dirty="0" smtClean="0"/>
          </a:p>
          <a:p>
            <a:endParaRPr lang="en-US" dirty="0"/>
          </a:p>
        </p:txBody>
      </p:sp>
      <p:sp>
        <p:nvSpPr>
          <p:cNvPr id="4" name="Slide Number Placeholder 3"/>
          <p:cNvSpPr>
            <a:spLocks noGrp="1"/>
          </p:cNvSpPr>
          <p:nvPr>
            <p:ph type="sldNum" sz="quarter" idx="12"/>
          </p:nvPr>
        </p:nvSpPr>
        <p:spPr>
          <a:xfrm>
            <a:off x="7620000" y="870966"/>
            <a:ext cx="1066800" cy="246888"/>
          </a:xfrm>
          <a:prstGeom prst="rect">
            <a:avLst/>
          </a:prstGeom>
        </p:spPr>
        <p:txBody>
          <a:bodyPr/>
          <a:lstStyle/>
          <a:p>
            <a:pPr>
              <a:defRPr/>
            </a:pPr>
            <a:fld id="{311A7BB0-CAAA-4C19-B940-925975BBDA1B}" type="slidenum">
              <a:rPr lang="en-US" smtClean="0"/>
              <a:pPr>
                <a:defRPr/>
              </a:pPr>
              <a:t>28</a:t>
            </a:fld>
            <a:endParaRPr lang="en-US" dirty="0"/>
          </a:p>
        </p:txBody>
      </p:sp>
      <p:pic>
        <p:nvPicPr>
          <p:cNvPr id="5" name="Picture 4"/>
          <p:cNvPicPr>
            <a:picLocks noChangeAspect="1"/>
          </p:cNvPicPr>
          <p:nvPr/>
        </p:nvPicPr>
        <p:blipFill>
          <a:blip r:embed="rId2"/>
          <a:stretch>
            <a:fillRect/>
          </a:stretch>
        </p:blipFill>
        <p:spPr>
          <a:xfrm>
            <a:off x="5821751" y="1870854"/>
            <a:ext cx="2405692" cy="2405692"/>
          </a:xfrm>
          <a:prstGeom prst="rect">
            <a:avLst/>
          </a:prstGeom>
        </p:spPr>
      </p:pic>
    </p:spTree>
    <p:extLst>
      <p:ext uri="{BB962C8B-B14F-4D97-AF65-F5344CB8AC3E}">
        <p14:creationId xmlns:p14="http://schemas.microsoft.com/office/powerpoint/2010/main" val="8821545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400" y="1752600"/>
            <a:ext cx="6858000" cy="742950"/>
          </a:xfrm>
        </p:spPr>
        <p:txBody>
          <a:bodyPr>
            <a:normAutofit fontScale="90000"/>
          </a:bodyPr>
          <a:lstStyle/>
          <a:p>
            <a:r>
              <a:rPr lang="en-US" b="1" dirty="0" smtClean="0"/>
              <a:t>Why are Licensees Appointed </a:t>
            </a:r>
            <a:br>
              <a:rPr lang="en-US" b="1" dirty="0" smtClean="0"/>
            </a:br>
            <a:r>
              <a:rPr lang="en-US" b="1" dirty="0" smtClean="0"/>
              <a:t>to Regulatory Boards?</a:t>
            </a:r>
            <a:endParaRPr lang="en-US" b="1" dirty="0"/>
          </a:p>
        </p:txBody>
      </p:sp>
      <p:pic>
        <p:nvPicPr>
          <p:cNvPr id="3" name="Picture 2"/>
          <p:cNvPicPr>
            <a:picLocks noChangeAspect="1"/>
          </p:cNvPicPr>
          <p:nvPr/>
        </p:nvPicPr>
        <p:blipFill>
          <a:blip r:embed="rId2"/>
          <a:stretch>
            <a:fillRect/>
          </a:stretch>
        </p:blipFill>
        <p:spPr>
          <a:xfrm>
            <a:off x="2514600" y="2895600"/>
            <a:ext cx="3758064" cy="2506709"/>
          </a:xfrm>
          <a:prstGeom prst="rect">
            <a:avLst/>
          </a:prstGeom>
        </p:spPr>
      </p:pic>
    </p:spTree>
    <p:extLst>
      <p:ext uri="{BB962C8B-B14F-4D97-AF65-F5344CB8AC3E}">
        <p14:creationId xmlns:p14="http://schemas.microsoft.com/office/powerpoint/2010/main" val="31152480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547483"/>
            <a:ext cx="3581400" cy="3910156"/>
          </a:xfrm>
          <a:ln w="50800" cap="rnd" cmpd="thickThin">
            <a:solidFill>
              <a:schemeClr val="tx1"/>
            </a:solidFill>
            <a:bevel/>
          </a:ln>
        </p:spPr>
        <p:txBody>
          <a:bodyPr>
            <a:normAutofit/>
          </a:bodyPr>
          <a:lstStyle/>
          <a:p>
            <a:pPr marL="0" indent="0">
              <a:buNone/>
            </a:pPr>
            <a:r>
              <a:rPr lang="en-US" sz="2800" b="1" dirty="0">
                <a:ln>
                  <a:solidFill>
                    <a:schemeClr val="tx1"/>
                  </a:solidFill>
                </a:ln>
                <a:solidFill>
                  <a:schemeClr val="tx1"/>
                </a:solidFill>
                <a:effectLst>
                  <a:outerShdw blurRad="38100" dist="38100" dir="2700000" algn="tl">
                    <a:srgbClr val="000000">
                      <a:alpha val="43137"/>
                    </a:srgbClr>
                  </a:outerShdw>
                </a:effectLst>
              </a:rPr>
              <a:t>Dale J. Atkinson, Esq</a:t>
            </a:r>
            <a:r>
              <a:rPr lang="en-US" sz="2800" b="1" dirty="0" smtClean="0">
                <a:ln>
                  <a:solidFill>
                    <a:schemeClr val="tx1"/>
                  </a:solidFill>
                </a:ln>
                <a:solidFill>
                  <a:schemeClr val="tx1"/>
                </a:solidFill>
                <a:effectLst>
                  <a:outerShdw blurRad="38100" dist="38100" dir="2700000" algn="tl">
                    <a:srgbClr val="000000">
                      <a:alpha val="43137"/>
                    </a:srgbClr>
                  </a:outerShdw>
                </a:effectLst>
              </a:rPr>
              <a:t>.</a:t>
            </a:r>
            <a:endParaRPr lang="en-US" sz="2000" b="1" dirty="0"/>
          </a:p>
          <a:p>
            <a:pPr marL="0" indent="0">
              <a:buNone/>
            </a:pPr>
            <a:r>
              <a:rPr lang="en-US" sz="2000" b="1" dirty="0"/>
              <a:t>Atkinson &amp; Atkinson, LLC</a:t>
            </a:r>
          </a:p>
          <a:p>
            <a:pPr marL="0" indent="0">
              <a:buNone/>
            </a:pPr>
            <a:r>
              <a:rPr lang="en-US" sz="2000" b="1" dirty="0"/>
              <a:t>1466 Techny Road</a:t>
            </a:r>
          </a:p>
          <a:p>
            <a:pPr marL="0" indent="0">
              <a:buNone/>
            </a:pPr>
            <a:r>
              <a:rPr lang="en-US" sz="2000" b="1" dirty="0"/>
              <a:t>Northbrook, IL  60062</a:t>
            </a:r>
          </a:p>
          <a:p>
            <a:pPr marL="0" indent="0">
              <a:buNone/>
            </a:pPr>
            <a:r>
              <a:rPr lang="en-US" sz="2000" b="1" dirty="0"/>
              <a:t>847-714-0070</a:t>
            </a:r>
          </a:p>
          <a:p>
            <a:pPr marL="0" indent="0">
              <a:buNone/>
            </a:pPr>
            <a:r>
              <a:rPr lang="en-US" b="1" dirty="0">
                <a:hlinkClick r:id="rId3"/>
              </a:rPr>
              <a:t>dale@atkinsonfirm.com</a:t>
            </a:r>
            <a:endParaRPr lang="en-US" b="1" dirty="0"/>
          </a:p>
          <a:p>
            <a:pPr marL="0" indent="0">
              <a:buNone/>
            </a:pPr>
            <a:endParaRPr lang="en-US" dirty="0"/>
          </a:p>
        </p:txBody>
      </p:sp>
      <p:pic>
        <p:nvPicPr>
          <p:cNvPr id="5" name="image.jpeg"/>
          <p:cNvPicPr/>
          <p:nvPr/>
        </p:nvPicPr>
        <p:blipFill>
          <a:blip r:embed="rId4">
            <a:extLst/>
          </a:blip>
          <a:stretch>
            <a:fillRect/>
          </a:stretch>
        </p:blipFill>
        <p:spPr>
          <a:xfrm>
            <a:off x="5694220" y="3916029"/>
            <a:ext cx="984052" cy="678412"/>
          </a:xfrm>
          <a:prstGeom prst="rect">
            <a:avLst/>
          </a:prstGeom>
          <a:ln w="12700">
            <a:miter lim="400000"/>
          </a:ln>
        </p:spPr>
      </p:pic>
      <p:pic>
        <p:nvPicPr>
          <p:cNvPr id="6" name="image.jpeg"/>
          <p:cNvPicPr/>
          <p:nvPr/>
        </p:nvPicPr>
        <p:blipFill>
          <a:blip r:embed="rId5">
            <a:extLst/>
          </a:blip>
          <a:stretch>
            <a:fillRect/>
          </a:stretch>
        </p:blipFill>
        <p:spPr>
          <a:xfrm>
            <a:off x="6479028" y="5748739"/>
            <a:ext cx="1140322" cy="1019175"/>
          </a:xfrm>
          <a:prstGeom prst="rect">
            <a:avLst/>
          </a:prstGeom>
          <a:ln w="12700">
            <a:miter lim="400000"/>
          </a:ln>
        </p:spPr>
      </p:pic>
      <p:pic>
        <p:nvPicPr>
          <p:cNvPr id="7" name="image.jpeg"/>
          <p:cNvPicPr/>
          <p:nvPr/>
        </p:nvPicPr>
        <p:blipFill>
          <a:blip r:embed="rId6">
            <a:extLst/>
          </a:blip>
          <a:stretch>
            <a:fillRect/>
          </a:stretch>
        </p:blipFill>
        <p:spPr>
          <a:xfrm>
            <a:off x="7365752" y="3888485"/>
            <a:ext cx="1271588" cy="823913"/>
          </a:xfrm>
          <a:prstGeom prst="rect">
            <a:avLst/>
          </a:prstGeom>
          <a:ln w="12700">
            <a:miter lim="400000"/>
          </a:ln>
        </p:spPr>
      </p:pic>
      <p:pic>
        <p:nvPicPr>
          <p:cNvPr id="11" name="image.jpeg"/>
          <p:cNvPicPr/>
          <p:nvPr/>
        </p:nvPicPr>
        <p:blipFill>
          <a:blip r:embed="rId7">
            <a:extLst/>
          </a:blip>
          <a:stretch>
            <a:fillRect/>
          </a:stretch>
        </p:blipFill>
        <p:spPr>
          <a:xfrm>
            <a:off x="6167317" y="1221480"/>
            <a:ext cx="938324" cy="756351"/>
          </a:xfrm>
          <a:prstGeom prst="rect">
            <a:avLst/>
          </a:prstGeom>
          <a:ln w="12700">
            <a:miter lim="400000"/>
          </a:ln>
        </p:spPr>
      </p:pic>
      <p:pic>
        <p:nvPicPr>
          <p:cNvPr id="13" name="image.jpeg"/>
          <p:cNvPicPr/>
          <p:nvPr/>
        </p:nvPicPr>
        <p:blipFill>
          <a:blip r:embed="rId8">
            <a:extLst/>
          </a:blip>
          <a:stretch>
            <a:fillRect/>
          </a:stretch>
        </p:blipFill>
        <p:spPr>
          <a:xfrm>
            <a:off x="7753761" y="1388659"/>
            <a:ext cx="800766" cy="1030288"/>
          </a:xfrm>
          <a:prstGeom prst="rect">
            <a:avLst/>
          </a:prstGeom>
          <a:ln w="12700">
            <a:miter lim="400000"/>
          </a:ln>
        </p:spPr>
      </p:pic>
      <p:pic>
        <p:nvPicPr>
          <p:cNvPr id="14" name="image.jpeg"/>
          <p:cNvPicPr/>
          <p:nvPr/>
        </p:nvPicPr>
        <p:blipFill rotWithShape="1">
          <a:blip r:embed="rId9">
            <a:extLst/>
          </a:blip>
          <a:srcRect r="636" b="25005"/>
          <a:stretch/>
        </p:blipFill>
        <p:spPr>
          <a:xfrm>
            <a:off x="7910494" y="2785758"/>
            <a:ext cx="845887" cy="1088159"/>
          </a:xfrm>
          <a:prstGeom prst="rect">
            <a:avLst/>
          </a:prstGeom>
          <a:ln w="12700">
            <a:miter lim="400000"/>
          </a:ln>
        </p:spPr>
      </p:pic>
      <p:pic>
        <p:nvPicPr>
          <p:cNvPr id="15" name="image.jpeg"/>
          <p:cNvPicPr/>
          <p:nvPr/>
        </p:nvPicPr>
        <p:blipFill>
          <a:blip r:embed="rId10">
            <a:extLst/>
          </a:blip>
          <a:stretch>
            <a:fillRect/>
          </a:stretch>
        </p:blipFill>
        <p:spPr>
          <a:xfrm>
            <a:off x="4335181" y="5257800"/>
            <a:ext cx="857251" cy="1143000"/>
          </a:xfrm>
          <a:prstGeom prst="rect">
            <a:avLst/>
          </a:prstGeom>
          <a:ln w="12700">
            <a:miter lim="400000"/>
          </a:ln>
        </p:spPr>
      </p:pic>
      <p:pic>
        <p:nvPicPr>
          <p:cNvPr id="16" name="image.jpeg"/>
          <p:cNvPicPr/>
          <p:nvPr/>
        </p:nvPicPr>
        <p:blipFill>
          <a:blip r:embed="rId11">
            <a:extLst/>
          </a:blip>
          <a:stretch>
            <a:fillRect/>
          </a:stretch>
        </p:blipFill>
        <p:spPr>
          <a:xfrm>
            <a:off x="5058800" y="2479221"/>
            <a:ext cx="635420" cy="1147693"/>
          </a:xfrm>
          <a:prstGeom prst="rect">
            <a:avLst/>
          </a:prstGeom>
          <a:ln w="12700">
            <a:miter lim="400000"/>
          </a:ln>
        </p:spPr>
      </p:pic>
      <p:pic>
        <p:nvPicPr>
          <p:cNvPr id="2050" name="Picture 2" descr="C:\Users\cwendy\Desktop\logo-fsbpt-larg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52800" y="5620054"/>
            <a:ext cx="740078" cy="7268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wendy\Desktop\JRCERT-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0805" y="4937251"/>
            <a:ext cx="1344956" cy="5964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wendy\Desktop\Masters\Farb-Translucen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2306" y="1596878"/>
            <a:ext cx="882696" cy="60305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cwendy\Desktop\bbce04520ec40f4c0ddb44deb17c712e.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65360" y="2479221"/>
            <a:ext cx="814514" cy="96979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cwendy\Desktop\ASWBlogo.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35232" y="4828608"/>
            <a:ext cx="1037824" cy="7623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wendy\Desktop\Masters\acpe.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28995" y="3947958"/>
            <a:ext cx="663437" cy="880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3458" y="444837"/>
            <a:ext cx="7324725" cy="830997"/>
          </a:xfrm>
          <a:prstGeom prst="rect">
            <a:avLst/>
          </a:prstGeom>
          <a:noFill/>
        </p:spPr>
        <p:txBody>
          <a:bodyPr wrap="square" rtlCol="0">
            <a:spAutoFit/>
          </a:bodyPr>
          <a:lstStyle/>
          <a:p>
            <a:r>
              <a:rPr lang="en-US" sz="4800" b="1" dirty="0" smtClean="0">
                <a:latin typeface="+mj-lt"/>
              </a:rPr>
              <a:t>Speaker</a:t>
            </a:r>
            <a:endParaRPr lang="en-US" sz="4800" b="1" dirty="0">
              <a:solidFill>
                <a:schemeClr val="bg1"/>
              </a:solidFill>
              <a:latin typeface="+mj-lt"/>
            </a:endParaRPr>
          </a:p>
        </p:txBody>
      </p:sp>
    </p:spTree>
    <p:extLst>
      <p:ext uri="{BB962C8B-B14F-4D97-AF65-F5344CB8AC3E}">
        <p14:creationId xmlns:p14="http://schemas.microsoft.com/office/powerpoint/2010/main" val="9716839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257300"/>
            <a:ext cx="8453887" cy="742950"/>
          </a:xfrm>
        </p:spPr>
        <p:txBody>
          <a:bodyPr>
            <a:normAutofit fontScale="90000"/>
          </a:bodyPr>
          <a:lstStyle/>
          <a:p>
            <a:r>
              <a:rPr lang="en-US" b="1" dirty="0" smtClean="0"/>
              <a:t>Why are Licensees Appointed to Regulatory Boards?</a:t>
            </a:r>
            <a:endParaRPr lang="en-US" b="1" dirty="0"/>
          </a:p>
        </p:txBody>
      </p:sp>
      <p:sp>
        <p:nvSpPr>
          <p:cNvPr id="2" name="Content Placeholder 1"/>
          <p:cNvSpPr>
            <a:spLocks noGrp="1"/>
          </p:cNvSpPr>
          <p:nvPr>
            <p:ph idx="1"/>
          </p:nvPr>
        </p:nvSpPr>
        <p:spPr>
          <a:xfrm>
            <a:off x="990600" y="2514600"/>
            <a:ext cx="6019800" cy="4191000"/>
          </a:xfrm>
        </p:spPr>
        <p:txBody>
          <a:bodyPr>
            <a:normAutofit/>
          </a:bodyPr>
          <a:lstStyle/>
          <a:p>
            <a:r>
              <a:rPr lang="en-US" b="1" dirty="0" smtClean="0"/>
              <a:t>Expertise</a:t>
            </a:r>
          </a:p>
          <a:p>
            <a:r>
              <a:rPr lang="en-US" b="1" dirty="0" smtClean="0"/>
              <a:t>Efficiencies</a:t>
            </a:r>
          </a:p>
          <a:p>
            <a:r>
              <a:rPr lang="en-US" b="1" dirty="0" smtClean="0"/>
              <a:t>Balance of opinions </a:t>
            </a:r>
          </a:p>
          <a:p>
            <a:r>
              <a:rPr lang="en-US" b="1" dirty="0" smtClean="0"/>
              <a:t>Licensed and, thus, subject to codes/ethics </a:t>
            </a:r>
            <a:endParaRPr lang="en-US" b="1" dirty="0"/>
          </a:p>
        </p:txBody>
      </p:sp>
      <p:pic>
        <p:nvPicPr>
          <p:cNvPr id="3" name="Picture 2"/>
          <p:cNvPicPr>
            <a:picLocks noChangeAspect="1"/>
          </p:cNvPicPr>
          <p:nvPr/>
        </p:nvPicPr>
        <p:blipFill>
          <a:blip r:embed="rId2"/>
          <a:stretch>
            <a:fillRect/>
          </a:stretch>
        </p:blipFill>
        <p:spPr>
          <a:xfrm>
            <a:off x="6400800" y="2438400"/>
            <a:ext cx="1859621" cy="1240407"/>
          </a:xfrm>
          <a:prstGeom prst="rect">
            <a:avLst/>
          </a:prstGeom>
        </p:spPr>
      </p:pic>
    </p:spTree>
    <p:extLst>
      <p:ext uri="{BB962C8B-B14F-4D97-AF65-F5344CB8AC3E}">
        <p14:creationId xmlns:p14="http://schemas.microsoft.com/office/powerpoint/2010/main" val="10913560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Are regulatory boards doing what they are supposed to be doing</a:t>
            </a:r>
            <a:r>
              <a:rPr lang="en-US" b="1" dirty="0" smtClean="0"/>
              <a:t>?</a:t>
            </a:r>
            <a:endParaRPr lang="en-US" dirty="0"/>
          </a:p>
        </p:txBody>
      </p:sp>
      <p:sp>
        <p:nvSpPr>
          <p:cNvPr id="2" name="Content Placeholder 1"/>
          <p:cNvSpPr>
            <a:spLocks noGrp="1"/>
          </p:cNvSpPr>
          <p:nvPr>
            <p:ph idx="1"/>
          </p:nvPr>
        </p:nvSpPr>
        <p:spPr>
          <a:xfrm>
            <a:off x="457201" y="2057400"/>
            <a:ext cx="4412411" cy="3657600"/>
          </a:xfrm>
        </p:spPr>
        <p:txBody>
          <a:bodyPr>
            <a:normAutofit/>
          </a:bodyPr>
          <a:lstStyle/>
          <a:p>
            <a:endParaRPr lang="en-US" b="1" dirty="0"/>
          </a:p>
          <a:p>
            <a:r>
              <a:rPr lang="en-US" sz="3300" dirty="0"/>
              <a:t>Speak up…</a:t>
            </a:r>
          </a:p>
          <a:p>
            <a:r>
              <a:rPr lang="en-US" sz="3300" dirty="0"/>
              <a:t>Why do you arrive </a:t>
            </a:r>
          </a:p>
          <a:p>
            <a:pPr marL="0" indent="0">
              <a:buNone/>
            </a:pPr>
            <a:r>
              <a:rPr lang="en-US" sz="3300" dirty="0"/>
              <a:t>at this conclusion?  </a:t>
            </a:r>
          </a:p>
        </p:txBody>
      </p:sp>
      <p:pic>
        <p:nvPicPr>
          <p:cNvPr id="5" name="Picture 4"/>
          <p:cNvPicPr>
            <a:picLocks noChangeAspect="1"/>
          </p:cNvPicPr>
          <p:nvPr/>
        </p:nvPicPr>
        <p:blipFill>
          <a:blip r:embed="rId2"/>
          <a:stretch>
            <a:fillRect/>
          </a:stretch>
        </p:blipFill>
        <p:spPr>
          <a:xfrm>
            <a:off x="5413383" y="2326802"/>
            <a:ext cx="2109816" cy="3252147"/>
          </a:xfrm>
          <a:prstGeom prst="rect">
            <a:avLst/>
          </a:prstGeom>
        </p:spPr>
      </p:pic>
    </p:spTree>
    <p:extLst>
      <p:ext uri="{BB962C8B-B14F-4D97-AF65-F5344CB8AC3E}">
        <p14:creationId xmlns:p14="http://schemas.microsoft.com/office/powerpoint/2010/main" val="13045367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How?</a:t>
            </a:r>
            <a:endParaRPr lang="en-US" sz="4000" b="1" dirty="0"/>
          </a:p>
        </p:txBody>
      </p:sp>
      <p:pic>
        <p:nvPicPr>
          <p:cNvPr id="13314" name="Picture 2" descr="Image result for h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66340"/>
            <a:ext cx="5105400" cy="3153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7027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How………Elevator Speech </a:t>
            </a:r>
            <a:endParaRPr lang="en-US" sz="4000" b="1" dirty="0"/>
          </a:p>
        </p:txBody>
      </p:sp>
      <p:sp>
        <p:nvSpPr>
          <p:cNvPr id="3" name="Content Placeholder 2"/>
          <p:cNvSpPr>
            <a:spLocks noGrp="1"/>
          </p:cNvSpPr>
          <p:nvPr>
            <p:ph idx="1"/>
          </p:nvPr>
        </p:nvSpPr>
        <p:spPr>
          <a:xfrm>
            <a:off x="594145" y="1851220"/>
            <a:ext cx="7886700" cy="4625780"/>
          </a:xfrm>
        </p:spPr>
        <p:txBody>
          <a:bodyPr>
            <a:normAutofit/>
          </a:bodyPr>
          <a:lstStyle/>
          <a:p>
            <a:r>
              <a:rPr lang="en-US" sz="4000" dirty="0" smtClean="0">
                <a:solidFill>
                  <a:schemeClr val="tx2"/>
                </a:solidFill>
              </a:rPr>
              <a:t>Elements of your elevator speech….</a:t>
            </a:r>
          </a:p>
          <a:p>
            <a:pPr marL="0" indent="0">
              <a:buNone/>
            </a:pPr>
            <a:endParaRPr lang="en-US" dirty="0" smtClean="0"/>
          </a:p>
          <a:p>
            <a:pPr lvl="1"/>
            <a:r>
              <a:rPr lang="en-US" sz="2400" b="1" dirty="0" smtClean="0"/>
              <a:t>Created by statute</a:t>
            </a:r>
          </a:p>
          <a:p>
            <a:pPr lvl="1"/>
            <a:r>
              <a:rPr lang="en-US" sz="2400" b="1" dirty="0" smtClean="0"/>
              <a:t>Standards set forth in law (law includes statutes AND rules/</a:t>
            </a:r>
            <a:r>
              <a:rPr lang="en-US" sz="2400" b="1" dirty="0" err="1" smtClean="0"/>
              <a:t>regs</a:t>
            </a:r>
            <a:r>
              <a:rPr lang="en-US" sz="2400" b="1" dirty="0" smtClean="0"/>
              <a:t>)</a:t>
            </a:r>
          </a:p>
          <a:p>
            <a:pPr lvl="1"/>
            <a:r>
              <a:rPr lang="en-US" sz="2400" b="1" dirty="0"/>
              <a:t>D</a:t>
            </a:r>
            <a:r>
              <a:rPr lang="en-US" sz="2400" b="1" dirty="0" smtClean="0"/>
              <a:t>elegated with authority to enforce</a:t>
            </a:r>
          </a:p>
          <a:p>
            <a:pPr lvl="1"/>
            <a:r>
              <a:rPr lang="en-US" sz="2400" b="1" dirty="0" smtClean="0"/>
              <a:t>Oversight </a:t>
            </a:r>
          </a:p>
          <a:p>
            <a:pPr lvl="1"/>
            <a:r>
              <a:rPr lang="en-US" sz="2400" b="1" dirty="0" smtClean="0"/>
              <a:t>Authorized to promulgate rules/regulations</a:t>
            </a:r>
          </a:p>
          <a:p>
            <a:pPr lvl="1"/>
            <a:r>
              <a:rPr lang="en-US" sz="2400" b="1" dirty="0" smtClean="0"/>
              <a:t>Protect the public </a:t>
            </a:r>
          </a:p>
          <a:p>
            <a:pPr lvl="1"/>
            <a:endParaRPr lang="en-US" b="1" dirty="0"/>
          </a:p>
          <a:p>
            <a:pPr lvl="1"/>
            <a:r>
              <a:rPr lang="en-US" b="1" dirty="0" smtClean="0"/>
              <a:t>WRITE YOUR ELEVATOR SPEECH IN 113 WORDS OR LESS ……</a:t>
            </a:r>
          </a:p>
          <a:p>
            <a:pPr lvl="1"/>
            <a:endParaRPr lang="en-US" dirty="0"/>
          </a:p>
        </p:txBody>
      </p:sp>
    </p:spTree>
    <p:extLst>
      <p:ext uri="{BB962C8B-B14F-4D97-AF65-F5344CB8AC3E}">
        <p14:creationId xmlns:p14="http://schemas.microsoft.com/office/powerpoint/2010/main" val="38256620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Elevator Speech </a:t>
            </a:r>
            <a:endParaRPr lang="en-US" dirty="0"/>
          </a:p>
        </p:txBody>
      </p:sp>
      <p:sp>
        <p:nvSpPr>
          <p:cNvPr id="3" name="Content Placeholder 2"/>
          <p:cNvSpPr>
            <a:spLocks noGrp="1"/>
          </p:cNvSpPr>
          <p:nvPr>
            <p:ph idx="1"/>
          </p:nvPr>
        </p:nvSpPr>
        <p:spPr>
          <a:xfrm>
            <a:off x="381000" y="1676400"/>
            <a:ext cx="8129368" cy="4876800"/>
          </a:xfrm>
        </p:spPr>
        <p:txBody>
          <a:bodyPr>
            <a:normAutofit fontScale="77500" lnSpcReduction="20000"/>
          </a:bodyPr>
          <a:lstStyle/>
          <a:p>
            <a:endParaRPr lang="en-US" dirty="0"/>
          </a:p>
          <a:p>
            <a:pPr marL="0" indent="0">
              <a:buNone/>
            </a:pPr>
            <a:r>
              <a:rPr lang="en-US" sz="3400" dirty="0" smtClean="0">
                <a:solidFill>
                  <a:schemeClr val="tx2"/>
                </a:solidFill>
              </a:rPr>
              <a:t>The _____ board is </a:t>
            </a:r>
            <a:r>
              <a:rPr lang="en-US" sz="3400" b="1" dirty="0" smtClean="0">
                <a:solidFill>
                  <a:srgbClr val="00B050"/>
                </a:solidFill>
              </a:rPr>
              <a:t>statutorily created and delegated with the authority </a:t>
            </a:r>
            <a:r>
              <a:rPr lang="en-US" sz="3400" dirty="0" smtClean="0">
                <a:solidFill>
                  <a:schemeClr val="tx2"/>
                </a:solidFill>
              </a:rPr>
              <a:t>to </a:t>
            </a:r>
            <a:r>
              <a:rPr lang="en-US" sz="3400" b="1" dirty="0" smtClean="0">
                <a:solidFill>
                  <a:srgbClr val="00B050"/>
                </a:solidFill>
              </a:rPr>
              <a:t>regulate the ______ profession </a:t>
            </a:r>
            <a:r>
              <a:rPr lang="en-US" sz="3400" dirty="0" smtClean="0">
                <a:solidFill>
                  <a:schemeClr val="tx2"/>
                </a:solidFill>
              </a:rPr>
              <a:t>in the interest of </a:t>
            </a:r>
            <a:r>
              <a:rPr lang="en-US" sz="3400" b="1" dirty="0" smtClean="0">
                <a:solidFill>
                  <a:srgbClr val="00B050"/>
                </a:solidFill>
              </a:rPr>
              <a:t>protecting the health, safety, and welfare of the public</a:t>
            </a:r>
            <a:r>
              <a:rPr lang="en-US" sz="3400" dirty="0" smtClean="0">
                <a:solidFill>
                  <a:schemeClr val="tx2"/>
                </a:solidFill>
              </a:rPr>
              <a:t>.  With necessary </a:t>
            </a:r>
            <a:r>
              <a:rPr lang="en-US" sz="3400" b="1" dirty="0" smtClean="0">
                <a:solidFill>
                  <a:srgbClr val="00B050"/>
                </a:solidFill>
              </a:rPr>
              <a:t>oversight</a:t>
            </a:r>
            <a:r>
              <a:rPr lang="en-US" sz="3400" dirty="0" smtClean="0">
                <a:solidFill>
                  <a:schemeClr val="tx2"/>
                </a:solidFill>
              </a:rPr>
              <a:t> by government, the board </a:t>
            </a:r>
            <a:r>
              <a:rPr lang="en-US" sz="3400" b="1" dirty="0" smtClean="0">
                <a:solidFill>
                  <a:srgbClr val="00B050"/>
                </a:solidFill>
              </a:rPr>
              <a:t>enforces standards and criteria </a:t>
            </a:r>
            <a:r>
              <a:rPr lang="en-US" sz="3400" dirty="0" smtClean="0">
                <a:solidFill>
                  <a:schemeClr val="tx2"/>
                </a:solidFill>
              </a:rPr>
              <a:t>set forth in statute and adds specificity through the </a:t>
            </a:r>
            <a:r>
              <a:rPr lang="en-US" sz="3400" b="1" dirty="0" smtClean="0">
                <a:solidFill>
                  <a:srgbClr val="00B050"/>
                </a:solidFill>
              </a:rPr>
              <a:t>promulgation of regulations</a:t>
            </a:r>
            <a:r>
              <a:rPr lang="en-US" sz="3400" dirty="0" smtClean="0">
                <a:solidFill>
                  <a:schemeClr val="tx2"/>
                </a:solidFill>
              </a:rPr>
              <a:t>.  The effectiveness and efficiencies of the board is enhanced by populating the board with a combination of </a:t>
            </a:r>
            <a:r>
              <a:rPr lang="en-US" sz="3400" b="1" dirty="0" smtClean="0">
                <a:solidFill>
                  <a:srgbClr val="00B050"/>
                </a:solidFill>
              </a:rPr>
              <a:t>consumer members </a:t>
            </a:r>
            <a:r>
              <a:rPr lang="en-US" sz="3400" dirty="0" smtClean="0">
                <a:solidFill>
                  <a:schemeClr val="tx2"/>
                </a:solidFill>
              </a:rPr>
              <a:t>as well as those with the </a:t>
            </a:r>
            <a:r>
              <a:rPr lang="en-US" sz="3400" b="1" dirty="0" smtClean="0">
                <a:solidFill>
                  <a:srgbClr val="00B050"/>
                </a:solidFill>
              </a:rPr>
              <a:t>expertise</a:t>
            </a:r>
            <a:r>
              <a:rPr lang="en-US" sz="3400" dirty="0" smtClean="0">
                <a:solidFill>
                  <a:schemeClr val="tx2"/>
                </a:solidFill>
              </a:rPr>
              <a:t> necessary to address the complexities of profession specific issues. An administrative regulatory system provides consumers with an </a:t>
            </a:r>
            <a:r>
              <a:rPr lang="en-US" sz="3400" b="1" dirty="0" smtClean="0">
                <a:solidFill>
                  <a:srgbClr val="00B050"/>
                </a:solidFill>
              </a:rPr>
              <a:t>assurance of the qualifications</a:t>
            </a:r>
            <a:r>
              <a:rPr lang="en-US" sz="3400" dirty="0" smtClean="0">
                <a:solidFill>
                  <a:schemeClr val="tx2"/>
                </a:solidFill>
              </a:rPr>
              <a:t> of licensees along with a means of </a:t>
            </a:r>
            <a:r>
              <a:rPr lang="en-US" sz="3400" b="1" dirty="0" smtClean="0">
                <a:solidFill>
                  <a:srgbClr val="00B050"/>
                </a:solidFill>
              </a:rPr>
              <a:t>enforcement</a:t>
            </a:r>
            <a:r>
              <a:rPr lang="en-US" sz="3400" dirty="0" smtClean="0">
                <a:solidFill>
                  <a:schemeClr val="tx2"/>
                </a:solidFill>
              </a:rPr>
              <a:t> for the benefit of the public.     </a:t>
            </a:r>
          </a:p>
        </p:txBody>
      </p:sp>
    </p:spTree>
    <p:extLst>
      <p:ext uri="{BB962C8B-B14F-4D97-AF65-F5344CB8AC3E}">
        <p14:creationId xmlns:p14="http://schemas.microsoft.com/office/powerpoint/2010/main" val="13836521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endParaRPr lang="en-US" dirty="0"/>
          </a:p>
        </p:txBody>
      </p:sp>
      <p:sp>
        <p:nvSpPr>
          <p:cNvPr id="3" name="Content Placeholder 2"/>
          <p:cNvSpPr>
            <a:spLocks noGrp="1"/>
          </p:cNvSpPr>
          <p:nvPr>
            <p:ph idx="1"/>
          </p:nvPr>
        </p:nvSpPr>
        <p:spPr>
          <a:xfrm>
            <a:off x="457200" y="1905000"/>
            <a:ext cx="4038600" cy="4191000"/>
          </a:xfrm>
        </p:spPr>
        <p:txBody>
          <a:bodyPr>
            <a:normAutofit/>
          </a:bodyPr>
          <a:lstStyle/>
          <a:p>
            <a:r>
              <a:rPr lang="en-US" sz="4400" b="1" dirty="0" smtClean="0">
                <a:solidFill>
                  <a:schemeClr val="tx2"/>
                </a:solidFill>
              </a:rPr>
              <a:t>What is government regulation? </a:t>
            </a:r>
            <a:endParaRPr lang="en-US" sz="4400" b="1" dirty="0">
              <a:solidFill>
                <a:schemeClr val="tx2"/>
              </a:solidFill>
            </a:endParaRPr>
          </a:p>
        </p:txBody>
      </p:sp>
      <p:pic>
        <p:nvPicPr>
          <p:cNvPr id="10242" name="Picture 2" descr="Image result for gover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3716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9482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15962"/>
          </a:xfrm>
        </p:spPr>
        <p:txBody>
          <a:bodyPr>
            <a:normAutofit/>
          </a:bodyPr>
          <a:lstStyle/>
          <a:p>
            <a:r>
              <a:rPr lang="en-US" dirty="0" smtClean="0"/>
              <a:t>What?</a:t>
            </a:r>
            <a:endParaRPr lang="en-US" dirty="0"/>
          </a:p>
        </p:txBody>
      </p:sp>
      <p:sp>
        <p:nvSpPr>
          <p:cNvPr id="3" name="Content Placeholder 2"/>
          <p:cNvSpPr>
            <a:spLocks noGrp="1"/>
          </p:cNvSpPr>
          <p:nvPr>
            <p:ph idx="1"/>
          </p:nvPr>
        </p:nvSpPr>
        <p:spPr>
          <a:xfrm>
            <a:off x="381000" y="1371601"/>
            <a:ext cx="8229600" cy="4648200"/>
          </a:xfrm>
        </p:spPr>
        <p:txBody>
          <a:bodyPr>
            <a:normAutofit fontScale="85000" lnSpcReduction="20000"/>
          </a:bodyPr>
          <a:lstStyle/>
          <a:p>
            <a:r>
              <a:rPr lang="en-US" sz="4400" b="1" dirty="0" smtClean="0">
                <a:solidFill>
                  <a:schemeClr val="tx2"/>
                </a:solidFill>
              </a:rPr>
              <a:t>What is government regulation?</a:t>
            </a:r>
          </a:p>
          <a:p>
            <a:pPr lvl="2"/>
            <a:r>
              <a:rPr lang="en-US" sz="3600" b="1" dirty="0" smtClean="0">
                <a:solidFill>
                  <a:schemeClr val="accent2"/>
                </a:solidFill>
              </a:rPr>
              <a:t>Legislative</a:t>
            </a:r>
          </a:p>
          <a:p>
            <a:pPr lvl="3"/>
            <a:r>
              <a:rPr lang="en-US" sz="3200" b="1" dirty="0" smtClean="0">
                <a:solidFill>
                  <a:schemeClr val="accent2"/>
                </a:solidFill>
              </a:rPr>
              <a:t>Enacted statutes</a:t>
            </a:r>
          </a:p>
          <a:p>
            <a:pPr lvl="3"/>
            <a:r>
              <a:rPr lang="en-US" sz="3200" b="1" dirty="0" smtClean="0">
                <a:solidFill>
                  <a:schemeClr val="accent2"/>
                </a:solidFill>
              </a:rPr>
              <a:t>Promulgated rules/</a:t>
            </a:r>
            <a:r>
              <a:rPr lang="en-US" sz="3200" b="1" dirty="0" err="1" smtClean="0">
                <a:solidFill>
                  <a:schemeClr val="accent2"/>
                </a:solidFill>
              </a:rPr>
              <a:t>regs</a:t>
            </a:r>
            <a:endParaRPr lang="en-US" sz="3200" b="1" dirty="0" smtClean="0">
              <a:solidFill>
                <a:schemeClr val="accent2"/>
              </a:solidFill>
            </a:endParaRPr>
          </a:p>
          <a:p>
            <a:pPr lvl="2"/>
            <a:r>
              <a:rPr lang="en-US" sz="3600" b="1" dirty="0" smtClean="0">
                <a:solidFill>
                  <a:schemeClr val="accent2"/>
                </a:solidFill>
              </a:rPr>
              <a:t>Force of law</a:t>
            </a:r>
          </a:p>
          <a:p>
            <a:pPr lvl="2"/>
            <a:r>
              <a:rPr lang="en-US" sz="3600" b="1" dirty="0" smtClean="0">
                <a:solidFill>
                  <a:schemeClr val="accent2"/>
                </a:solidFill>
              </a:rPr>
              <a:t>Mandated</a:t>
            </a:r>
          </a:p>
          <a:p>
            <a:pPr lvl="2"/>
            <a:r>
              <a:rPr lang="en-US" sz="3600" b="1" dirty="0" smtClean="0">
                <a:solidFill>
                  <a:schemeClr val="accent2"/>
                </a:solidFill>
              </a:rPr>
              <a:t>Standards and criteria</a:t>
            </a:r>
          </a:p>
          <a:p>
            <a:pPr lvl="2"/>
            <a:r>
              <a:rPr lang="en-US" sz="3600" b="1" dirty="0" smtClean="0">
                <a:solidFill>
                  <a:schemeClr val="accent2"/>
                </a:solidFill>
              </a:rPr>
              <a:t>Government issued &amp; renewed credential </a:t>
            </a:r>
          </a:p>
          <a:p>
            <a:pPr lvl="2"/>
            <a:r>
              <a:rPr lang="en-US" sz="3600" b="1" dirty="0" smtClean="0">
                <a:solidFill>
                  <a:schemeClr val="accent2"/>
                </a:solidFill>
              </a:rPr>
              <a:t>Creates legal rights</a:t>
            </a:r>
          </a:p>
          <a:p>
            <a:pPr lvl="2"/>
            <a:r>
              <a:rPr lang="en-US" sz="3600" b="1" dirty="0" smtClean="0">
                <a:solidFill>
                  <a:schemeClr val="accent2"/>
                </a:solidFill>
              </a:rPr>
              <a:t>Subject to enforcement</a:t>
            </a:r>
          </a:p>
          <a:p>
            <a:pPr lvl="2"/>
            <a:r>
              <a:rPr lang="en-US" sz="3600" b="1" dirty="0" smtClean="0">
                <a:solidFill>
                  <a:schemeClr val="accent2"/>
                </a:solidFill>
              </a:rPr>
              <a:t>Transparency    </a:t>
            </a:r>
            <a:endParaRPr lang="en-US" sz="3600" b="1" dirty="0">
              <a:solidFill>
                <a:schemeClr val="accent2"/>
              </a:solidFill>
            </a:endParaRPr>
          </a:p>
        </p:txBody>
      </p:sp>
    </p:spTree>
    <p:extLst>
      <p:ext uri="{BB962C8B-B14F-4D97-AF65-F5344CB8AC3E}">
        <p14:creationId xmlns:p14="http://schemas.microsoft.com/office/powerpoint/2010/main" val="33090036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Landscape: Climate </a:t>
            </a:r>
            <a:endParaRPr lang="en-US" dirty="0"/>
          </a:p>
        </p:txBody>
      </p:sp>
      <p:sp>
        <p:nvSpPr>
          <p:cNvPr id="3" name="Content Placeholder 2"/>
          <p:cNvSpPr>
            <a:spLocks noGrp="1"/>
          </p:cNvSpPr>
          <p:nvPr>
            <p:ph idx="1"/>
          </p:nvPr>
        </p:nvSpPr>
        <p:spPr>
          <a:xfrm>
            <a:off x="457200" y="1752600"/>
            <a:ext cx="5867400" cy="4191000"/>
          </a:xfrm>
        </p:spPr>
        <p:txBody>
          <a:bodyPr/>
          <a:lstStyle/>
          <a:p>
            <a:r>
              <a:rPr lang="en-US" sz="1000" dirty="0" smtClean="0">
                <a:solidFill>
                  <a:schemeClr val="tx2"/>
                </a:solidFill>
              </a:rPr>
              <a:t>Post-NCSBDE era</a:t>
            </a:r>
            <a:endParaRPr lang="en-US" sz="4000" dirty="0" smtClean="0">
              <a:solidFill>
                <a:schemeClr val="tx2"/>
              </a:solidFill>
            </a:endParaRPr>
          </a:p>
          <a:p>
            <a:r>
              <a:rPr lang="en-US" sz="4000" dirty="0" smtClean="0">
                <a:solidFill>
                  <a:schemeClr val="tx2"/>
                </a:solidFill>
              </a:rPr>
              <a:t>Legislation</a:t>
            </a:r>
          </a:p>
          <a:p>
            <a:pPr lvl="1"/>
            <a:r>
              <a:rPr lang="en-US" sz="2800" dirty="0" smtClean="0">
                <a:solidFill>
                  <a:schemeClr val="tx2"/>
                </a:solidFill>
              </a:rPr>
              <a:t>Federal</a:t>
            </a:r>
          </a:p>
          <a:p>
            <a:pPr lvl="1"/>
            <a:r>
              <a:rPr lang="en-US" sz="2800" dirty="0" smtClean="0">
                <a:solidFill>
                  <a:schemeClr val="tx2"/>
                </a:solidFill>
              </a:rPr>
              <a:t>State </a:t>
            </a:r>
          </a:p>
          <a:p>
            <a:r>
              <a:rPr lang="en-US" sz="4000" dirty="0" smtClean="0">
                <a:solidFill>
                  <a:schemeClr val="tx2"/>
                </a:solidFill>
              </a:rPr>
              <a:t>Executive orders</a:t>
            </a:r>
          </a:p>
          <a:p>
            <a:r>
              <a:rPr lang="en-US" sz="4000" dirty="0" smtClean="0">
                <a:solidFill>
                  <a:schemeClr val="tx2"/>
                </a:solidFill>
              </a:rPr>
              <a:t>Cases  </a:t>
            </a:r>
            <a:endParaRPr lang="en-US" sz="4000" dirty="0">
              <a:solidFill>
                <a:schemeClr val="tx2"/>
              </a:solidFill>
            </a:endParaRPr>
          </a:p>
        </p:txBody>
      </p:sp>
    </p:spTree>
    <p:extLst>
      <p:ext uri="{BB962C8B-B14F-4D97-AF65-F5344CB8AC3E}">
        <p14:creationId xmlns:p14="http://schemas.microsoft.com/office/powerpoint/2010/main" val="29917665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96788"/>
          </a:xfrm>
        </p:spPr>
        <p:txBody>
          <a:bodyPr>
            <a:normAutofit/>
          </a:bodyPr>
          <a:lstStyle/>
          <a:p>
            <a:r>
              <a:rPr lang="en-US" sz="4000" b="1" dirty="0" smtClean="0"/>
              <a:t>Federal Legislation</a:t>
            </a:r>
            <a:endParaRPr lang="en-US" sz="4000" b="1" dirty="0"/>
          </a:p>
        </p:txBody>
      </p:sp>
      <p:sp>
        <p:nvSpPr>
          <p:cNvPr id="3" name="Content Placeholder 2"/>
          <p:cNvSpPr>
            <a:spLocks noGrp="1"/>
          </p:cNvSpPr>
          <p:nvPr>
            <p:ph idx="1"/>
          </p:nvPr>
        </p:nvSpPr>
        <p:spPr>
          <a:xfrm>
            <a:off x="457200" y="1600200"/>
            <a:ext cx="8458200" cy="4114800"/>
          </a:xfrm>
        </p:spPr>
        <p:txBody>
          <a:bodyPr>
            <a:noAutofit/>
          </a:bodyPr>
          <a:lstStyle/>
          <a:p>
            <a:r>
              <a:rPr lang="en-US" sz="2400" dirty="0"/>
              <a:t>Restoring Board Immunity Act </a:t>
            </a:r>
            <a:r>
              <a:rPr lang="en-US" sz="2400" dirty="0" smtClean="0"/>
              <a:t> </a:t>
            </a:r>
            <a:r>
              <a:rPr lang="en-US" sz="2400" b="0" dirty="0" smtClean="0"/>
              <a:t>(still in committee)</a:t>
            </a:r>
            <a:endParaRPr lang="en-US" sz="2400" b="0" dirty="0"/>
          </a:p>
          <a:p>
            <a:r>
              <a:rPr lang="en-US" sz="2400" dirty="0"/>
              <a:t>Professional Licensing Consortium – new LGAA</a:t>
            </a:r>
          </a:p>
          <a:p>
            <a:r>
              <a:rPr lang="en-US" sz="2400" dirty="0"/>
              <a:t>ALLOW </a:t>
            </a:r>
            <a:r>
              <a:rPr lang="en-US" sz="2400" dirty="0" smtClean="0"/>
              <a:t>Act  </a:t>
            </a:r>
            <a:r>
              <a:rPr lang="en-US" sz="2400" b="0" dirty="0" smtClean="0"/>
              <a:t>(still in committee) </a:t>
            </a:r>
            <a:endParaRPr lang="en-US" sz="2400" b="0" dirty="0"/>
          </a:p>
          <a:p>
            <a:r>
              <a:rPr lang="en-US" sz="2400" b="1" dirty="0" smtClean="0"/>
              <a:t>Veterans E-Health &amp; Telemedicine Support Act</a:t>
            </a:r>
          </a:p>
          <a:p>
            <a:r>
              <a:rPr lang="en-US" sz="2400" dirty="0"/>
              <a:t>New HOPE </a:t>
            </a:r>
            <a:r>
              <a:rPr lang="en-US" sz="2400" dirty="0" smtClean="0"/>
              <a:t>Act  </a:t>
            </a:r>
            <a:r>
              <a:rPr lang="en-US" sz="2400" b="0" dirty="0" smtClean="0"/>
              <a:t>(still in committee)</a:t>
            </a:r>
            <a:endParaRPr lang="en-US" sz="2400" dirty="0"/>
          </a:p>
          <a:p>
            <a:r>
              <a:rPr lang="en-US" sz="2400" dirty="0"/>
              <a:t>Concealed Carry Reciprocity </a:t>
            </a:r>
            <a:r>
              <a:rPr lang="en-US" sz="2400" dirty="0" smtClean="0"/>
              <a:t>Act </a:t>
            </a:r>
            <a:r>
              <a:rPr lang="en-US" sz="2400" b="0" dirty="0" smtClean="0"/>
              <a:t>(passed House, in Sen. committee)</a:t>
            </a:r>
            <a:endParaRPr lang="en-US" sz="2400" dirty="0"/>
          </a:p>
          <a:p>
            <a:r>
              <a:rPr lang="en-US" sz="2400" dirty="0" smtClean="0"/>
              <a:t>Collateral Consequences Reduction Act Model Legislation </a:t>
            </a:r>
          </a:p>
          <a:p>
            <a:r>
              <a:rPr lang="en-US" sz="2400" dirty="0" smtClean="0"/>
              <a:t>Right to Earn an Living Model Legislation</a:t>
            </a:r>
          </a:p>
        </p:txBody>
      </p:sp>
    </p:spTree>
    <p:extLst>
      <p:ext uri="{BB962C8B-B14F-4D97-AF65-F5344CB8AC3E}">
        <p14:creationId xmlns:p14="http://schemas.microsoft.com/office/powerpoint/2010/main" val="30085860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286750" cy="1325563"/>
          </a:xfrm>
        </p:spPr>
        <p:txBody>
          <a:bodyPr>
            <a:noAutofit/>
          </a:bodyPr>
          <a:lstStyle/>
          <a:p>
            <a:pPr marL="484188" indent="-484188"/>
            <a:r>
              <a:rPr lang="en-US" sz="4000" b="1" dirty="0" smtClean="0"/>
              <a:t>Occupational Licensing Board Antitrust Damages Relief and Reform Act</a:t>
            </a:r>
            <a:endParaRPr lang="en-US" sz="4000" b="1" dirty="0"/>
          </a:p>
        </p:txBody>
      </p:sp>
      <p:sp>
        <p:nvSpPr>
          <p:cNvPr id="3" name="Content Placeholder 2"/>
          <p:cNvSpPr>
            <a:spLocks noGrp="1"/>
          </p:cNvSpPr>
          <p:nvPr>
            <p:ph idx="1"/>
          </p:nvPr>
        </p:nvSpPr>
        <p:spPr>
          <a:xfrm>
            <a:off x="628650" y="2057400"/>
            <a:ext cx="7713133" cy="3877733"/>
          </a:xfrm>
        </p:spPr>
        <p:txBody>
          <a:bodyPr>
            <a:normAutofit/>
          </a:bodyPr>
          <a:lstStyle/>
          <a:p>
            <a:r>
              <a:rPr lang="en-US" sz="2400" dirty="0" smtClean="0"/>
              <a:t>HB 6515 would prohibit an individual from recovering damages against licensing board or its staff and members in anti-trust action if:</a:t>
            </a:r>
          </a:p>
          <a:p>
            <a:pPr lvl="1"/>
            <a:r>
              <a:rPr lang="en-US" sz="2400" dirty="0" smtClean="0"/>
              <a:t>Enacted law for profession that needs to be regulated</a:t>
            </a:r>
          </a:p>
          <a:p>
            <a:pPr lvl="1"/>
            <a:r>
              <a:rPr lang="en-US" sz="2400" dirty="0" smtClean="0"/>
              <a:t>New licenses – state must </a:t>
            </a:r>
            <a:r>
              <a:rPr lang="en-US" sz="2400" dirty="0"/>
              <a:t>have </a:t>
            </a:r>
            <a:r>
              <a:rPr lang="en-US" sz="2400" dirty="0" smtClean="0"/>
              <a:t>sunrise </a:t>
            </a:r>
            <a:r>
              <a:rPr lang="en-US" sz="2400" dirty="0"/>
              <a:t>review </a:t>
            </a:r>
            <a:r>
              <a:rPr lang="en-US" sz="2400" dirty="0" smtClean="0"/>
              <a:t>mechanism. Existing boards - periodic </a:t>
            </a:r>
            <a:r>
              <a:rPr lang="en-US" sz="2400" dirty="0"/>
              <a:t>sunset review </a:t>
            </a:r>
            <a:r>
              <a:rPr lang="en-US" sz="2400" dirty="0" smtClean="0"/>
              <a:t>required </a:t>
            </a:r>
            <a:r>
              <a:rPr lang="en-US" sz="2400" dirty="0"/>
              <a:t>unless </a:t>
            </a:r>
            <a:r>
              <a:rPr lang="en-US" sz="2400" dirty="0" smtClean="0"/>
              <a:t>occupation </a:t>
            </a:r>
            <a:r>
              <a:rPr lang="en-US" sz="2400" dirty="0"/>
              <a:t>is licensed in </a:t>
            </a:r>
            <a:r>
              <a:rPr lang="en-US" sz="2400" dirty="0" smtClean="0"/>
              <a:t>at least 40 states</a:t>
            </a:r>
          </a:p>
          <a:p>
            <a:pPr lvl="1"/>
            <a:r>
              <a:rPr lang="en-US" sz="2400" dirty="0" smtClean="0"/>
              <a:t>All members are appointed &amp; include a public member</a:t>
            </a:r>
          </a:p>
          <a:p>
            <a:pPr marL="537210" lvl="1" indent="0">
              <a:buNone/>
            </a:pPr>
            <a:r>
              <a:rPr lang="en-US" sz="2400" dirty="0" smtClean="0"/>
              <a:t>			                         </a:t>
            </a:r>
            <a:r>
              <a:rPr lang="en-US" i="1" dirty="0" smtClean="0"/>
              <a:t>In Comm. on the Judiciary</a:t>
            </a:r>
          </a:p>
          <a:p>
            <a:pPr lvl="1"/>
            <a:endParaRPr lang="en-US" dirty="0"/>
          </a:p>
        </p:txBody>
      </p:sp>
    </p:spTree>
    <p:extLst>
      <p:ext uri="{BB962C8B-B14F-4D97-AF65-F5344CB8AC3E}">
        <p14:creationId xmlns:p14="http://schemas.microsoft.com/office/powerpoint/2010/main" val="3062977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Agenda</a:t>
            </a:r>
            <a:endParaRPr lang="en-US" b="1" dirty="0"/>
          </a:p>
        </p:txBody>
      </p:sp>
      <p:sp>
        <p:nvSpPr>
          <p:cNvPr id="3" name="Content Placeholder 2"/>
          <p:cNvSpPr>
            <a:spLocks noGrp="1"/>
          </p:cNvSpPr>
          <p:nvPr>
            <p:ph idx="1"/>
          </p:nvPr>
        </p:nvSpPr>
        <p:spPr>
          <a:xfrm>
            <a:off x="2743200" y="2286000"/>
            <a:ext cx="3429000" cy="2667000"/>
          </a:xfrm>
        </p:spPr>
        <p:txBody>
          <a:bodyPr>
            <a:normAutofit/>
          </a:bodyPr>
          <a:lstStyle/>
          <a:p>
            <a:r>
              <a:rPr lang="en-US" sz="4000" dirty="0" smtClean="0"/>
              <a:t>Concepts</a:t>
            </a:r>
          </a:p>
          <a:p>
            <a:r>
              <a:rPr lang="en-US" sz="4000" dirty="0" smtClean="0"/>
              <a:t>Application</a:t>
            </a:r>
          </a:p>
          <a:p>
            <a:r>
              <a:rPr lang="en-US" sz="4000" dirty="0" smtClean="0"/>
              <a:t>Conclusion </a:t>
            </a:r>
            <a:endParaRPr lang="en-US" sz="4000" dirty="0"/>
          </a:p>
        </p:txBody>
      </p:sp>
      <p:pic>
        <p:nvPicPr>
          <p:cNvPr id="4" name="Picture 3"/>
          <p:cNvPicPr>
            <a:picLocks noChangeAspect="1"/>
          </p:cNvPicPr>
          <p:nvPr/>
        </p:nvPicPr>
        <p:blipFill>
          <a:blip r:embed="rId2"/>
          <a:stretch>
            <a:fillRect/>
          </a:stretch>
        </p:blipFill>
        <p:spPr>
          <a:xfrm>
            <a:off x="533400" y="6248400"/>
            <a:ext cx="1036410" cy="359695"/>
          </a:xfrm>
          <a:prstGeom prst="rect">
            <a:avLst/>
          </a:prstGeom>
        </p:spPr>
      </p:pic>
    </p:spTree>
    <p:extLst>
      <p:ext uri="{BB962C8B-B14F-4D97-AF65-F5344CB8AC3E}">
        <p14:creationId xmlns:p14="http://schemas.microsoft.com/office/powerpoint/2010/main" val="28328685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Jobs Act</a:t>
            </a:r>
            <a:endParaRPr lang="en-US" dirty="0"/>
          </a:p>
        </p:txBody>
      </p:sp>
      <p:sp>
        <p:nvSpPr>
          <p:cNvPr id="3" name="Content Placeholder 2"/>
          <p:cNvSpPr>
            <a:spLocks noGrp="1"/>
          </p:cNvSpPr>
          <p:nvPr>
            <p:ph idx="1"/>
          </p:nvPr>
        </p:nvSpPr>
        <p:spPr/>
        <p:txBody>
          <a:bodyPr>
            <a:normAutofit/>
          </a:bodyPr>
          <a:lstStyle/>
          <a:p>
            <a:r>
              <a:rPr lang="en-US" sz="2800" dirty="0" smtClean="0"/>
              <a:t>HB 6156 aims to </a:t>
            </a:r>
            <a:r>
              <a:rPr lang="en-US" sz="2800" dirty="0"/>
              <a:t>prohibit </a:t>
            </a:r>
            <a:r>
              <a:rPr lang="en-US" sz="2800" dirty="0" smtClean="0"/>
              <a:t>states </a:t>
            </a:r>
            <a:r>
              <a:rPr lang="en-US" sz="2800" dirty="0"/>
              <a:t>from suspending, revoking, or denying </a:t>
            </a:r>
            <a:r>
              <a:rPr lang="en-US" sz="2800" dirty="0" smtClean="0"/>
              <a:t>state-issued </a:t>
            </a:r>
            <a:r>
              <a:rPr lang="en-US" sz="2800" dirty="0"/>
              <a:t>professional licenses or issuing penalties due to student </a:t>
            </a:r>
            <a:r>
              <a:rPr lang="en-US" sz="2800" dirty="0" smtClean="0"/>
              <a:t>loan default.</a:t>
            </a:r>
          </a:p>
          <a:p>
            <a:pPr lvl="1"/>
            <a:r>
              <a:rPr lang="en-US" sz="2400" dirty="0" smtClean="0"/>
              <a:t>Title IV or Health Education Assistance or Primary Care Loans</a:t>
            </a:r>
          </a:p>
          <a:p>
            <a:endParaRPr lang="en-US" dirty="0"/>
          </a:p>
          <a:p>
            <a:pPr marL="64008" indent="0">
              <a:buNone/>
            </a:pPr>
            <a:r>
              <a:rPr lang="en-US" dirty="0" smtClean="0"/>
              <a:t>	              </a:t>
            </a:r>
            <a:r>
              <a:rPr lang="en-US" sz="2000" i="1" dirty="0" smtClean="0"/>
              <a:t>In House Comm. on </a:t>
            </a:r>
            <a:r>
              <a:rPr lang="en-US" sz="2000" i="1" dirty="0"/>
              <a:t>Education and the Workforce</a:t>
            </a:r>
          </a:p>
        </p:txBody>
      </p:sp>
    </p:spTree>
    <p:extLst>
      <p:ext uri="{BB962C8B-B14F-4D97-AF65-F5344CB8AC3E}">
        <p14:creationId xmlns:p14="http://schemas.microsoft.com/office/powerpoint/2010/main" val="2635707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b="1" dirty="0" smtClean="0"/>
              <a:t>Michigan</a:t>
            </a:r>
            <a:endParaRPr lang="en-US" sz="4000" b="1" dirty="0"/>
          </a:p>
        </p:txBody>
      </p:sp>
      <p:sp>
        <p:nvSpPr>
          <p:cNvPr id="2" name="Content Placeholder 1"/>
          <p:cNvSpPr>
            <a:spLocks noGrp="1"/>
          </p:cNvSpPr>
          <p:nvPr>
            <p:ph idx="1"/>
          </p:nvPr>
        </p:nvSpPr>
        <p:spPr>
          <a:xfrm>
            <a:off x="628650" y="2057400"/>
            <a:ext cx="7408333" cy="3809999"/>
          </a:xfrm>
        </p:spPr>
        <p:txBody>
          <a:bodyPr>
            <a:normAutofit/>
          </a:bodyPr>
          <a:lstStyle/>
          <a:p>
            <a:r>
              <a:rPr lang="en-US" dirty="0" smtClean="0"/>
              <a:t>MI HB 6110 passed in October, 2018 (in </a:t>
            </a:r>
            <a:r>
              <a:rPr lang="en-US" dirty="0" err="1" smtClean="0"/>
              <a:t>sen.</a:t>
            </a:r>
            <a:r>
              <a:rPr lang="en-US" dirty="0" smtClean="0"/>
              <a:t> Committee)</a:t>
            </a:r>
          </a:p>
          <a:p>
            <a:pPr lvl="1"/>
            <a:r>
              <a:rPr lang="en-US" sz="2400" dirty="0" smtClean="0"/>
              <a:t>Boards could </a:t>
            </a:r>
            <a:r>
              <a:rPr lang="en-US" sz="2400" dirty="0"/>
              <a:t>not consider past civil judgments or lawsuits </a:t>
            </a:r>
            <a:r>
              <a:rPr lang="en-US" sz="2400" dirty="0" smtClean="0"/>
              <a:t>as </a:t>
            </a:r>
            <a:r>
              <a:rPr lang="en-US" sz="2400" dirty="0"/>
              <a:t>evidence of a </a:t>
            </a:r>
            <a:r>
              <a:rPr lang="en-US" sz="2400" dirty="0" smtClean="0"/>
              <a:t>lack </a:t>
            </a:r>
            <a:r>
              <a:rPr lang="en-US" sz="2400" dirty="0"/>
              <a:t>of good moral </a:t>
            </a:r>
            <a:r>
              <a:rPr lang="en-US" sz="2400" dirty="0" smtClean="0"/>
              <a:t>character</a:t>
            </a:r>
            <a:endParaRPr lang="en-US" sz="2400" dirty="0"/>
          </a:p>
          <a:p>
            <a:pPr lvl="1"/>
            <a:r>
              <a:rPr lang="en-US" sz="2400" dirty="0" smtClean="0"/>
              <a:t>Could </a:t>
            </a:r>
            <a:r>
              <a:rPr lang="en-US" sz="2400" dirty="0"/>
              <a:t>not </a:t>
            </a:r>
            <a:r>
              <a:rPr lang="en-US" sz="2400" dirty="0" smtClean="0"/>
              <a:t>consider </a:t>
            </a:r>
            <a:r>
              <a:rPr lang="en-US" sz="2400" dirty="0"/>
              <a:t>criminal </a:t>
            </a:r>
            <a:r>
              <a:rPr lang="en-US" sz="2400" dirty="0" smtClean="0"/>
              <a:t>conviction (alone) as </a:t>
            </a:r>
            <a:r>
              <a:rPr lang="en-US" sz="2400" dirty="0"/>
              <a:t>conclusive evidence of </a:t>
            </a:r>
            <a:r>
              <a:rPr lang="en-US" sz="2400" dirty="0" smtClean="0"/>
              <a:t>lack of GMC unless a felony specifically listed as disqualifying offense &amp; such would affect practice.</a:t>
            </a:r>
          </a:p>
          <a:p>
            <a:pPr lvl="1"/>
            <a:r>
              <a:rPr lang="en-US" sz="2400" dirty="0" smtClean="0"/>
              <a:t>Provides procedures to contest findings</a:t>
            </a:r>
          </a:p>
          <a:p>
            <a:pPr marL="301943" lvl="1" indent="0">
              <a:buNone/>
            </a:pPr>
            <a:r>
              <a:rPr lang="en-US" b="0" dirty="0" smtClean="0"/>
              <a:t>					</a:t>
            </a:r>
            <a:r>
              <a:rPr lang="en-US" sz="1800" i="1" dirty="0" smtClean="0"/>
              <a:t>in Sen. Committee…</a:t>
            </a:r>
            <a:endParaRPr lang="en-US" sz="1800" i="1" dirty="0"/>
          </a:p>
        </p:txBody>
      </p:sp>
    </p:spTree>
    <p:extLst>
      <p:ext uri="{BB962C8B-B14F-4D97-AF65-F5344CB8AC3E}">
        <p14:creationId xmlns:p14="http://schemas.microsoft.com/office/powerpoint/2010/main" val="41238384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Licensure Examinations – New York</a:t>
            </a:r>
            <a:endParaRPr lang="en-US" b="1" dirty="0"/>
          </a:p>
        </p:txBody>
      </p:sp>
      <p:sp>
        <p:nvSpPr>
          <p:cNvPr id="3" name="Content Placeholder 2"/>
          <p:cNvSpPr>
            <a:spLocks noGrp="1"/>
          </p:cNvSpPr>
          <p:nvPr>
            <p:ph idx="1"/>
          </p:nvPr>
        </p:nvSpPr>
        <p:spPr>
          <a:xfrm>
            <a:off x="867833" y="1905000"/>
            <a:ext cx="7408333" cy="4495800"/>
          </a:xfrm>
        </p:spPr>
        <p:txBody>
          <a:bodyPr>
            <a:normAutofit/>
          </a:bodyPr>
          <a:lstStyle/>
          <a:p>
            <a:r>
              <a:rPr lang="en-US" sz="2800" dirty="0" smtClean="0"/>
              <a:t>Sept. 2018 Assembly Bill 11068 signed by Gov. requires funeral board to accept previously approved exam pass scores in perpetuity…</a:t>
            </a:r>
          </a:p>
          <a:p>
            <a:pPr lvl="1"/>
            <a:r>
              <a:rPr lang="en-US" sz="2800" dirty="0" smtClean="0"/>
              <a:t>Licensees must be presumed to have successfully passed the licensure exam despite findings made about exam administrations after licensure</a:t>
            </a:r>
          </a:p>
          <a:p>
            <a:pPr lvl="1"/>
            <a:r>
              <a:rPr lang="en-US" sz="2800" dirty="0" smtClean="0"/>
              <a:t>Exception: </a:t>
            </a:r>
            <a:r>
              <a:rPr lang="en-US" sz="2800" dirty="0" err="1" smtClean="0"/>
              <a:t>Comm’r</a:t>
            </a:r>
            <a:r>
              <a:rPr lang="en-US" sz="2800" dirty="0" smtClean="0"/>
              <a:t> determines after hearing that Practice Act was violated</a:t>
            </a:r>
          </a:p>
          <a:p>
            <a:pPr marL="537210" lvl="1" indent="0">
              <a:buNone/>
            </a:pPr>
            <a:r>
              <a:rPr lang="en-US" dirty="0" smtClean="0"/>
              <a:t> </a:t>
            </a:r>
          </a:p>
          <a:p>
            <a:pPr lvl="1"/>
            <a:endParaRPr lang="en-US" dirty="0" smtClean="0"/>
          </a:p>
          <a:p>
            <a:pPr lvl="1"/>
            <a:endParaRPr lang="en-US" dirty="0"/>
          </a:p>
        </p:txBody>
      </p:sp>
    </p:spTree>
    <p:extLst>
      <p:ext uri="{BB962C8B-B14F-4D97-AF65-F5344CB8AC3E}">
        <p14:creationId xmlns:p14="http://schemas.microsoft.com/office/powerpoint/2010/main" val="30057358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84188" indent="-309563"/>
            <a:r>
              <a:rPr lang="en-US" sz="4000" b="1" dirty="0" smtClean="0"/>
              <a:t>Licensing Reform - Oklahoma</a:t>
            </a:r>
            <a:endParaRPr lang="en-US" sz="4000" b="1" dirty="0"/>
          </a:p>
        </p:txBody>
      </p:sp>
      <p:sp>
        <p:nvSpPr>
          <p:cNvPr id="3" name="Content Placeholder 2"/>
          <p:cNvSpPr>
            <a:spLocks noGrp="1"/>
          </p:cNvSpPr>
          <p:nvPr>
            <p:ph idx="1"/>
          </p:nvPr>
        </p:nvSpPr>
        <p:spPr>
          <a:xfrm>
            <a:off x="872067" y="1981200"/>
            <a:ext cx="7408333" cy="4419599"/>
          </a:xfrm>
        </p:spPr>
        <p:txBody>
          <a:bodyPr>
            <a:normAutofit/>
          </a:bodyPr>
          <a:lstStyle/>
          <a:p>
            <a:r>
              <a:rPr lang="en-US" sz="2800" dirty="0" smtClean="0"/>
              <a:t>May, 2018: Ok SB 1475 - </a:t>
            </a:r>
            <a:r>
              <a:rPr lang="en-US" sz="2800" dirty="0"/>
              <a:t>Occupational Licensing Review </a:t>
            </a:r>
            <a:r>
              <a:rPr lang="en-US" sz="2800" dirty="0" smtClean="0"/>
              <a:t>Act passed</a:t>
            </a:r>
          </a:p>
          <a:p>
            <a:pPr lvl="1"/>
            <a:r>
              <a:rPr lang="en-US" sz="2800" dirty="0" smtClean="0"/>
              <a:t>Creates </a:t>
            </a:r>
            <a:r>
              <a:rPr lang="en-US" sz="2800" dirty="0"/>
              <a:t>Occupational Licensing Advisory Commission to </a:t>
            </a:r>
            <a:r>
              <a:rPr lang="en-US" sz="2800" dirty="0" smtClean="0"/>
              <a:t>conduct </a:t>
            </a:r>
            <a:r>
              <a:rPr lang="en-US" sz="2800" dirty="0"/>
              <a:t>review of each occupational or professional licensing act in </a:t>
            </a:r>
            <a:r>
              <a:rPr lang="en-US" sz="2800" dirty="0" smtClean="0"/>
              <a:t>no less than every 4 </a:t>
            </a:r>
            <a:r>
              <a:rPr lang="en-US" sz="2800" dirty="0" err="1" smtClean="0"/>
              <a:t>yrs</a:t>
            </a:r>
            <a:r>
              <a:rPr lang="en-US" sz="2800" dirty="0" smtClean="0"/>
              <a:t> </a:t>
            </a:r>
            <a:r>
              <a:rPr lang="en-US" sz="2800" dirty="0"/>
              <a:t>and make recommendations to the Legislature. </a:t>
            </a:r>
            <a:endParaRPr lang="en-US" sz="2800" dirty="0" smtClean="0"/>
          </a:p>
          <a:p>
            <a:pPr lvl="1"/>
            <a:r>
              <a:rPr lang="en-US" sz="2800" dirty="0" smtClean="0"/>
              <a:t>New acts – reviewed within 90 days of enactment </a:t>
            </a:r>
            <a:endParaRPr lang="en-US" sz="2800" dirty="0"/>
          </a:p>
        </p:txBody>
      </p:sp>
    </p:spTree>
    <p:extLst>
      <p:ext uri="{BB962C8B-B14F-4D97-AF65-F5344CB8AC3E}">
        <p14:creationId xmlns:p14="http://schemas.microsoft.com/office/powerpoint/2010/main" val="3101339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Licensing Reform - Nebraska</a:t>
            </a:r>
            <a:endParaRPr lang="en-US" sz="4000" b="1" dirty="0"/>
          </a:p>
        </p:txBody>
      </p:sp>
      <p:sp>
        <p:nvSpPr>
          <p:cNvPr id="3" name="Content Placeholder 2"/>
          <p:cNvSpPr>
            <a:spLocks noGrp="1"/>
          </p:cNvSpPr>
          <p:nvPr>
            <p:ph idx="1"/>
          </p:nvPr>
        </p:nvSpPr>
        <p:spPr>
          <a:xfrm>
            <a:off x="381000" y="1905000"/>
            <a:ext cx="8229600" cy="4724400"/>
          </a:xfrm>
        </p:spPr>
        <p:txBody>
          <a:bodyPr>
            <a:normAutofit/>
          </a:bodyPr>
          <a:lstStyle/>
          <a:p>
            <a:r>
              <a:rPr lang="en-US" sz="2800" dirty="0" smtClean="0"/>
              <a:t>April 2018: Occupational Board reform Act (LB 299) passed</a:t>
            </a:r>
          </a:p>
          <a:p>
            <a:pPr lvl="1"/>
            <a:r>
              <a:rPr lang="en-US" sz="2800" dirty="0" smtClean="0"/>
              <a:t>2 step process to review </a:t>
            </a:r>
            <a:r>
              <a:rPr lang="en-US" sz="2800" dirty="0" err="1" smtClean="0"/>
              <a:t>regs</a:t>
            </a:r>
            <a:r>
              <a:rPr lang="en-US" sz="2800" dirty="0" smtClean="0"/>
              <a:t>:</a:t>
            </a:r>
          </a:p>
          <a:p>
            <a:pPr lvl="2"/>
            <a:r>
              <a:rPr lang="en-US" sz="2800" dirty="0"/>
              <a:t>“present, significant, and substantiated harms” that warrant regulation of profession</a:t>
            </a:r>
          </a:p>
          <a:p>
            <a:pPr lvl="2"/>
            <a:r>
              <a:rPr lang="en-US" sz="2800" dirty="0"/>
              <a:t>If so, regulation must be the “least restrictive” form that imposes lowest burden and costs</a:t>
            </a:r>
          </a:p>
          <a:p>
            <a:pPr lvl="1"/>
            <a:r>
              <a:rPr lang="en-US" sz="2800" dirty="0" smtClean="0"/>
              <a:t>Applicants w/ criminal history can petition board re: eligibility prior to training &amp; education</a:t>
            </a:r>
          </a:p>
          <a:p>
            <a:pPr marL="877824" lvl="2" indent="0">
              <a:buNone/>
            </a:pPr>
            <a:endParaRPr lang="en-US" dirty="0"/>
          </a:p>
        </p:txBody>
      </p:sp>
    </p:spTree>
    <p:extLst>
      <p:ext uri="{BB962C8B-B14F-4D97-AF65-F5344CB8AC3E}">
        <p14:creationId xmlns:p14="http://schemas.microsoft.com/office/powerpoint/2010/main" val="28697132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Licensing Reform - Wisconsin</a:t>
            </a:r>
            <a:endParaRPr lang="en-US" sz="4000" b="1" dirty="0"/>
          </a:p>
        </p:txBody>
      </p:sp>
      <p:sp>
        <p:nvSpPr>
          <p:cNvPr id="3" name="Content Placeholder 2"/>
          <p:cNvSpPr>
            <a:spLocks noGrp="1"/>
          </p:cNvSpPr>
          <p:nvPr>
            <p:ph idx="1"/>
          </p:nvPr>
        </p:nvSpPr>
        <p:spPr>
          <a:xfrm>
            <a:off x="685800" y="1600200"/>
            <a:ext cx="7363385" cy="4704928"/>
          </a:xfrm>
        </p:spPr>
        <p:txBody>
          <a:bodyPr>
            <a:normAutofit/>
          </a:bodyPr>
          <a:lstStyle/>
          <a:p>
            <a:r>
              <a:rPr lang="en-US" b="1" dirty="0" smtClean="0"/>
              <a:t>WI bills being considered:</a:t>
            </a:r>
          </a:p>
          <a:p>
            <a:pPr lvl="1"/>
            <a:r>
              <a:rPr lang="en-US" sz="2400" b="1" u="sng" dirty="0" smtClean="0"/>
              <a:t>SB288</a:t>
            </a:r>
            <a:r>
              <a:rPr lang="en-US" sz="2400" dirty="0" smtClean="0"/>
              <a:t>: creates Occupational License Review Council - makes policy recommendations to legislature by 12/18  </a:t>
            </a:r>
            <a:r>
              <a:rPr lang="en-US" dirty="0" smtClean="0"/>
              <a:t>- </a:t>
            </a:r>
            <a:r>
              <a:rPr lang="en-US" b="1" dirty="0" smtClean="0">
                <a:solidFill>
                  <a:srgbClr val="FF0000"/>
                </a:solidFill>
              </a:rPr>
              <a:t>FAILED</a:t>
            </a:r>
          </a:p>
          <a:p>
            <a:pPr lvl="1"/>
            <a:r>
              <a:rPr lang="en-US" sz="2400" b="1" u="sng" dirty="0" smtClean="0"/>
              <a:t>SB296</a:t>
            </a:r>
            <a:r>
              <a:rPr lang="en-US" sz="2400" dirty="0" smtClean="0"/>
              <a:t>: pathway for self-certification for certain occupations incl. dieticians, landscape architects, private detectives, sign language interpreters, etc. - </a:t>
            </a:r>
            <a:r>
              <a:rPr lang="en-US" b="1" dirty="0" smtClean="0">
                <a:solidFill>
                  <a:srgbClr val="FF0000"/>
                </a:solidFill>
              </a:rPr>
              <a:t>FAILED</a:t>
            </a:r>
          </a:p>
          <a:p>
            <a:pPr lvl="2"/>
            <a:r>
              <a:rPr lang="en-US" sz="2400" dirty="0"/>
              <a:t> “License” </a:t>
            </a:r>
            <a:r>
              <a:rPr lang="en-US" sz="2400" dirty="0" smtClean="0"/>
              <a:t>includes the </a:t>
            </a:r>
            <a:r>
              <a:rPr lang="en-US" sz="2400" dirty="0"/>
              <a:t>inclusion by the department of </a:t>
            </a:r>
            <a:r>
              <a:rPr lang="en-US" sz="2400" dirty="0" smtClean="0"/>
              <a:t>safety </a:t>
            </a:r>
            <a:r>
              <a:rPr lang="en-US" sz="2400" dirty="0"/>
              <a:t>and professional services of an individual in the self-certification registry </a:t>
            </a:r>
            <a:endParaRPr lang="en-US" sz="2400" dirty="0" smtClean="0"/>
          </a:p>
          <a:p>
            <a:pPr lvl="2"/>
            <a:r>
              <a:rPr lang="en-US" sz="2400" dirty="0" smtClean="0"/>
              <a:t>“State-approved supporting organizations”</a:t>
            </a:r>
            <a:endParaRPr lang="en-US" sz="2400" dirty="0"/>
          </a:p>
          <a:p>
            <a:pPr marL="914400" lvl="2" indent="0">
              <a:buNone/>
            </a:pPr>
            <a:endParaRPr lang="en-US" sz="2200" dirty="0"/>
          </a:p>
        </p:txBody>
      </p:sp>
    </p:spTree>
    <p:extLst>
      <p:ext uri="{BB962C8B-B14F-4D97-AF65-F5344CB8AC3E}">
        <p14:creationId xmlns:p14="http://schemas.microsoft.com/office/powerpoint/2010/main" val="40877137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b="1" dirty="0" smtClean="0"/>
              <a:t>Licensing Reform - Nevada</a:t>
            </a:r>
            <a:endParaRPr lang="en-US" sz="4000" b="1" dirty="0"/>
          </a:p>
        </p:txBody>
      </p:sp>
      <p:sp>
        <p:nvSpPr>
          <p:cNvPr id="2" name="Content Placeholder 1"/>
          <p:cNvSpPr>
            <a:spLocks noGrp="1"/>
          </p:cNvSpPr>
          <p:nvPr>
            <p:ph idx="1"/>
          </p:nvPr>
        </p:nvSpPr>
        <p:spPr/>
        <p:txBody>
          <a:bodyPr/>
          <a:lstStyle/>
          <a:p>
            <a:r>
              <a:rPr lang="en-US" sz="2800" dirty="0" smtClean="0"/>
              <a:t>Jun 2018: Legislative Commission Sunset Committee recommended abolishing homeopathic board </a:t>
            </a:r>
          </a:p>
          <a:p>
            <a:pPr lvl="1"/>
            <a:r>
              <a:rPr lang="en-US" sz="2400" dirty="0" smtClean="0"/>
              <a:t>40 practitioners would be under Div. of </a:t>
            </a:r>
            <a:r>
              <a:rPr lang="en-US" sz="2400" dirty="0"/>
              <a:t>Public &amp; Behavioral </a:t>
            </a:r>
            <a:r>
              <a:rPr lang="en-US" sz="2400" dirty="0" smtClean="0"/>
              <a:t>Health</a:t>
            </a:r>
          </a:p>
          <a:p>
            <a:pPr lvl="1"/>
            <a:r>
              <a:rPr lang="en-US" sz="2400" dirty="0" smtClean="0"/>
              <a:t>Board was in debt - $145,000 to AG’s office</a:t>
            </a:r>
          </a:p>
          <a:p>
            <a:pPr lvl="1"/>
            <a:r>
              <a:rPr lang="en-US" sz="2400" dirty="0" smtClean="0"/>
              <a:t>23 other boards under review survived</a:t>
            </a:r>
          </a:p>
          <a:p>
            <a:pPr lvl="1"/>
            <a:endParaRPr lang="en-US" dirty="0"/>
          </a:p>
        </p:txBody>
      </p:sp>
    </p:spTree>
    <p:extLst>
      <p:ext uri="{BB962C8B-B14F-4D97-AF65-F5344CB8AC3E}">
        <p14:creationId xmlns:p14="http://schemas.microsoft.com/office/powerpoint/2010/main" val="34547508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Licensing Reform – New Hampshire</a:t>
            </a:r>
            <a:endParaRPr lang="en-US" dirty="0"/>
          </a:p>
        </p:txBody>
      </p:sp>
      <p:sp>
        <p:nvSpPr>
          <p:cNvPr id="2" name="Content Placeholder 1"/>
          <p:cNvSpPr>
            <a:spLocks noGrp="1"/>
          </p:cNvSpPr>
          <p:nvPr>
            <p:ph idx="1"/>
          </p:nvPr>
        </p:nvSpPr>
        <p:spPr>
          <a:xfrm>
            <a:off x="685800" y="1828800"/>
            <a:ext cx="7408333" cy="4495800"/>
          </a:xfrm>
        </p:spPr>
        <p:txBody>
          <a:bodyPr>
            <a:normAutofit lnSpcReduction="10000"/>
          </a:bodyPr>
          <a:lstStyle/>
          <a:p>
            <a:r>
              <a:rPr lang="en-US" sz="2400" dirty="0" smtClean="0"/>
              <a:t>HB 1818 would reduce penalties for certain individuals practicing without licenses or committing certain violations.</a:t>
            </a:r>
          </a:p>
          <a:p>
            <a:pPr lvl="1"/>
            <a:r>
              <a:rPr lang="en-US" sz="2800" dirty="0" smtClean="0"/>
              <a:t>Barbering , cosmetology, court reporting without a license = “violation”, not misdemeanor or felony</a:t>
            </a:r>
          </a:p>
          <a:p>
            <a:pPr lvl="1"/>
            <a:r>
              <a:rPr lang="en-US" sz="2800" dirty="0" smtClean="0"/>
              <a:t>Landscape architecture: unlicensed practice, impersonation of licensee, forging information to board = “violation”</a:t>
            </a:r>
          </a:p>
          <a:p>
            <a:pPr lvl="1"/>
            <a:r>
              <a:rPr lang="en-US" sz="2800" dirty="0" smtClean="0"/>
              <a:t>Knowingly falsifying septic system plans = “violation” </a:t>
            </a:r>
          </a:p>
          <a:p>
            <a:pPr marL="301943" lvl="1" indent="0">
              <a:buNone/>
            </a:pPr>
            <a:r>
              <a:rPr lang="en-US" dirty="0" smtClean="0"/>
              <a:t>				                  </a:t>
            </a:r>
            <a:r>
              <a:rPr lang="en-US" i="1" dirty="0" smtClean="0"/>
              <a:t>in committee - study</a:t>
            </a:r>
            <a:endParaRPr lang="en-US" i="1" dirty="0"/>
          </a:p>
        </p:txBody>
      </p:sp>
    </p:spTree>
    <p:extLst>
      <p:ext uri="{BB962C8B-B14F-4D97-AF65-F5344CB8AC3E}">
        <p14:creationId xmlns:p14="http://schemas.microsoft.com/office/powerpoint/2010/main" val="38132195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b="1" dirty="0" smtClean="0"/>
              <a:t>Licensing Reform - Florida</a:t>
            </a:r>
            <a:endParaRPr lang="en-US" sz="4000" b="1" dirty="0"/>
          </a:p>
        </p:txBody>
      </p:sp>
      <p:sp>
        <p:nvSpPr>
          <p:cNvPr id="2" name="Content Placeholder 1"/>
          <p:cNvSpPr>
            <a:spLocks noGrp="1"/>
          </p:cNvSpPr>
          <p:nvPr>
            <p:ph idx="1"/>
          </p:nvPr>
        </p:nvSpPr>
        <p:spPr/>
        <p:txBody>
          <a:bodyPr>
            <a:normAutofit/>
          </a:bodyPr>
          <a:lstStyle/>
          <a:p>
            <a:r>
              <a:rPr lang="en-US" sz="2400" dirty="0" smtClean="0"/>
              <a:t>Nov. 2018: Ballot measure to amend state constitution passed prohibiting state courts from deferring to an admin. agency’s interpretation of statute or rule.</a:t>
            </a:r>
          </a:p>
          <a:p>
            <a:pPr lvl="1"/>
            <a:r>
              <a:rPr lang="en-US" sz="2800" dirty="0" smtClean="0"/>
              <a:t>Measure bundled with crime victims’ rights and judges’ mandatory retirement age increase.</a:t>
            </a:r>
          </a:p>
          <a:p>
            <a:pPr lvl="1"/>
            <a:r>
              <a:rPr lang="en-US" sz="2800" dirty="0" smtClean="0"/>
              <a:t> </a:t>
            </a:r>
            <a:r>
              <a:rPr lang="en-US" sz="2800" dirty="0" err="1" smtClean="0"/>
              <a:t>Comm’n</a:t>
            </a:r>
            <a:r>
              <a:rPr lang="en-US" sz="2800" dirty="0" smtClean="0"/>
              <a:t> unique in U.S. and only meets every 20 years</a:t>
            </a:r>
            <a:endParaRPr lang="en-US" sz="2800" dirty="0"/>
          </a:p>
        </p:txBody>
      </p:sp>
    </p:spTree>
    <p:extLst>
      <p:ext uri="{BB962C8B-B14F-4D97-AF65-F5344CB8AC3E}">
        <p14:creationId xmlns:p14="http://schemas.microsoft.com/office/powerpoint/2010/main" val="27385518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Physicians’ Rights at Hearing</a:t>
            </a:r>
            <a:endParaRPr lang="en-US" sz="4000" b="1" dirty="0"/>
          </a:p>
        </p:txBody>
      </p:sp>
      <p:sp>
        <p:nvSpPr>
          <p:cNvPr id="3" name="Content Placeholder 2"/>
          <p:cNvSpPr>
            <a:spLocks noGrp="1"/>
          </p:cNvSpPr>
          <p:nvPr>
            <p:ph idx="1"/>
          </p:nvPr>
        </p:nvSpPr>
        <p:spPr/>
        <p:txBody>
          <a:bodyPr>
            <a:normAutofit/>
          </a:bodyPr>
          <a:lstStyle/>
          <a:p>
            <a:r>
              <a:rPr lang="en-US" sz="2800" dirty="0" smtClean="0"/>
              <a:t>LA Physician’s Bill of Rights (SB 286) would give licensees the right to confront their accusers and would exclude hearsay from hearings.</a:t>
            </a:r>
          </a:p>
          <a:p>
            <a:pPr lvl="1"/>
            <a:r>
              <a:rPr lang="en-US" sz="2800" dirty="0" smtClean="0"/>
              <a:t>Complaints cannot be anonymous – chilling effect?</a:t>
            </a:r>
          </a:p>
          <a:p>
            <a:pPr lvl="1"/>
            <a:r>
              <a:rPr lang="en-US" sz="2800" dirty="0" smtClean="0"/>
              <a:t>Board investigators may not communicate with board staff or members about investigation.</a:t>
            </a:r>
          </a:p>
          <a:p>
            <a:pPr lvl="1"/>
            <a:r>
              <a:rPr lang="en-US" sz="2800" dirty="0" smtClean="0"/>
              <a:t>Limits board’s ability to summarily suspend a license.</a:t>
            </a:r>
          </a:p>
          <a:p>
            <a:pPr marL="537210" lvl="1" indent="0">
              <a:buNone/>
            </a:pPr>
            <a:r>
              <a:rPr lang="en-US" dirty="0" smtClean="0"/>
              <a:t>			</a:t>
            </a:r>
            <a:endParaRPr lang="en-US" dirty="0"/>
          </a:p>
          <a:p>
            <a:pPr marL="536575" lvl="1" indent="-252413">
              <a:buNone/>
            </a:pPr>
            <a:r>
              <a:rPr lang="en-US" sz="1800" i="1" dirty="0" smtClean="0"/>
              <a:t>Passed Senate; House Comm. </a:t>
            </a:r>
            <a:r>
              <a:rPr lang="en-US" sz="1800" i="1" dirty="0"/>
              <a:t>o</a:t>
            </a:r>
            <a:r>
              <a:rPr lang="en-US" sz="1800" i="1" dirty="0" smtClean="0"/>
              <a:t>n Health &amp; Welfare – involuntarily deferred </a:t>
            </a:r>
            <a:endParaRPr lang="en-US" sz="1800" i="1" dirty="0"/>
          </a:p>
        </p:txBody>
      </p:sp>
    </p:spTree>
    <p:extLst>
      <p:ext uri="{BB962C8B-B14F-4D97-AF65-F5344CB8AC3E}">
        <p14:creationId xmlns:p14="http://schemas.microsoft.com/office/powerpoint/2010/main" val="1013049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b="1" dirty="0" smtClean="0"/>
              <a:t>Take Home Points </a:t>
            </a:r>
            <a:endParaRPr lang="en-US" sz="4000" b="1" dirty="0"/>
          </a:p>
        </p:txBody>
      </p:sp>
      <p:sp>
        <p:nvSpPr>
          <p:cNvPr id="2" name="Content Placeholder 1"/>
          <p:cNvSpPr>
            <a:spLocks noGrp="1"/>
          </p:cNvSpPr>
          <p:nvPr>
            <p:ph idx="1"/>
          </p:nvPr>
        </p:nvSpPr>
        <p:spPr>
          <a:xfrm>
            <a:off x="4572000" y="2006138"/>
            <a:ext cx="2266950" cy="2588022"/>
          </a:xfrm>
        </p:spPr>
        <p:txBody>
          <a:bodyPr>
            <a:normAutofit/>
          </a:bodyPr>
          <a:lstStyle/>
          <a:p>
            <a:r>
              <a:rPr lang="en-US" dirty="0" smtClean="0"/>
              <a:t>What are some take home points?</a:t>
            </a:r>
          </a:p>
          <a:p>
            <a:pPr marL="205740" lvl="1" indent="0">
              <a:buNone/>
            </a:pPr>
            <a:r>
              <a:rPr lang="en-US" dirty="0" smtClean="0"/>
              <a:t>1.</a:t>
            </a:r>
          </a:p>
          <a:p>
            <a:pPr lvl="1"/>
            <a:endParaRPr lang="en-US" dirty="0" smtClean="0"/>
          </a:p>
          <a:p>
            <a:pPr marL="205740" lvl="1" indent="0">
              <a:buNone/>
            </a:pPr>
            <a:r>
              <a:rPr lang="en-US" dirty="0" smtClean="0"/>
              <a:t>2.</a:t>
            </a:r>
          </a:p>
          <a:p>
            <a:pPr marL="205740" lvl="1" indent="0">
              <a:buNone/>
            </a:pPr>
            <a:endParaRPr lang="en-US" dirty="0" smtClean="0"/>
          </a:p>
          <a:p>
            <a:pPr marL="205740" lvl="1" indent="0">
              <a:buNone/>
            </a:pPr>
            <a:r>
              <a:rPr lang="en-US" dirty="0"/>
              <a:t>3</a:t>
            </a:r>
            <a:r>
              <a:rPr lang="en-US" dirty="0" smtClean="0"/>
              <a:t> . </a:t>
            </a:r>
            <a:endParaRPr lang="en-US" dirty="0"/>
          </a:p>
        </p:txBody>
      </p:sp>
      <p:pic>
        <p:nvPicPr>
          <p:cNvPr id="4" name="Picture 3"/>
          <p:cNvPicPr>
            <a:picLocks noChangeAspect="1"/>
          </p:cNvPicPr>
          <p:nvPr/>
        </p:nvPicPr>
        <p:blipFill>
          <a:blip r:embed="rId2"/>
          <a:stretch>
            <a:fillRect/>
          </a:stretch>
        </p:blipFill>
        <p:spPr>
          <a:xfrm>
            <a:off x="1676400" y="1981200"/>
            <a:ext cx="2364581" cy="2607469"/>
          </a:xfrm>
          <a:prstGeom prst="rect">
            <a:avLst/>
          </a:prstGeom>
        </p:spPr>
      </p:pic>
    </p:spTree>
    <p:extLst>
      <p:ext uri="{BB962C8B-B14F-4D97-AF65-F5344CB8AC3E}">
        <p14:creationId xmlns:p14="http://schemas.microsoft.com/office/powerpoint/2010/main" val="32247478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lstStyle/>
          <a:p>
            <a:r>
              <a:rPr lang="en-US" b="1" dirty="0" smtClean="0"/>
              <a:t>South Dakota Compact</a:t>
            </a:r>
            <a:endParaRPr lang="en-US" b="1" dirty="0"/>
          </a:p>
        </p:txBody>
      </p:sp>
      <p:sp>
        <p:nvSpPr>
          <p:cNvPr id="3" name="Content Placeholder 2"/>
          <p:cNvSpPr>
            <a:spLocks noGrp="1"/>
          </p:cNvSpPr>
          <p:nvPr>
            <p:ph idx="1"/>
          </p:nvPr>
        </p:nvSpPr>
        <p:spPr>
          <a:xfrm>
            <a:off x="533400" y="1447800"/>
            <a:ext cx="7581900" cy="5029200"/>
          </a:xfrm>
        </p:spPr>
        <p:txBody>
          <a:bodyPr>
            <a:normAutofit/>
          </a:bodyPr>
          <a:lstStyle/>
          <a:p>
            <a:r>
              <a:rPr lang="en-US" sz="2400" dirty="0" smtClean="0">
                <a:solidFill>
                  <a:schemeClr val="tx2"/>
                </a:solidFill>
              </a:rPr>
              <a:t>Governor’s Bill – HB 1319 introduced in February </a:t>
            </a:r>
          </a:p>
          <a:p>
            <a:pPr lvl="1"/>
            <a:r>
              <a:rPr lang="en-US" sz="2800" dirty="0" smtClean="0">
                <a:solidFill>
                  <a:schemeClr val="tx2"/>
                </a:solidFill>
              </a:rPr>
              <a:t>Grants 18 month temporary license (24 mos. for military spouses) to anyone with “valid, full, unrestricted license issued by a member state” and whose license is in “good standing” in every state where licensed.</a:t>
            </a:r>
          </a:p>
          <a:p>
            <a:pPr lvl="1"/>
            <a:r>
              <a:rPr lang="en-US" sz="2800" dirty="0" smtClean="0">
                <a:solidFill>
                  <a:schemeClr val="tx2"/>
                </a:solidFill>
              </a:rPr>
              <a:t>License must be issued within 30 days of application </a:t>
            </a:r>
          </a:p>
          <a:p>
            <a:pPr lvl="1"/>
            <a:r>
              <a:rPr lang="en-US" sz="2800" dirty="0" smtClean="0">
                <a:solidFill>
                  <a:schemeClr val="tx2"/>
                </a:solidFill>
              </a:rPr>
              <a:t>Result of reported consensus at Western Governors Association meeting and drafted with help from U.S. Dept. of Labor</a:t>
            </a:r>
          </a:p>
          <a:p>
            <a:pPr lvl="1"/>
            <a:endParaRPr lang="en-US" dirty="0"/>
          </a:p>
        </p:txBody>
      </p:sp>
    </p:spTree>
    <p:extLst>
      <p:ext uri="{BB962C8B-B14F-4D97-AF65-F5344CB8AC3E}">
        <p14:creationId xmlns:p14="http://schemas.microsoft.com/office/powerpoint/2010/main" val="37735914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More state actions…</a:t>
            </a:r>
            <a:endParaRPr lang="en-US" sz="4000" b="1" dirty="0"/>
          </a:p>
        </p:txBody>
      </p:sp>
      <p:sp>
        <p:nvSpPr>
          <p:cNvPr id="3" name="Content Placeholder 2"/>
          <p:cNvSpPr>
            <a:spLocks noGrp="1"/>
          </p:cNvSpPr>
          <p:nvPr>
            <p:ph idx="1"/>
          </p:nvPr>
        </p:nvSpPr>
        <p:spPr>
          <a:xfrm>
            <a:off x="457200" y="1600200"/>
            <a:ext cx="8229600" cy="4343400"/>
          </a:xfrm>
        </p:spPr>
        <p:txBody>
          <a:bodyPr>
            <a:normAutofit/>
          </a:bodyPr>
          <a:lstStyle/>
          <a:p>
            <a:r>
              <a:rPr lang="en-US" sz="2400" dirty="0">
                <a:solidFill>
                  <a:schemeClr val="tx2"/>
                </a:solidFill>
              </a:rPr>
              <a:t>Virginia HB 1566 – Creates a new agency: Division of Supervision of Regulatory </a:t>
            </a:r>
            <a:r>
              <a:rPr lang="en-US" sz="2400" dirty="0" smtClean="0">
                <a:solidFill>
                  <a:schemeClr val="tx2"/>
                </a:solidFill>
              </a:rPr>
              <a:t>Boards  </a:t>
            </a:r>
            <a:r>
              <a:rPr lang="en-US" sz="1700" b="1" dirty="0" smtClean="0">
                <a:solidFill>
                  <a:schemeClr val="accent1"/>
                </a:solidFill>
              </a:rPr>
              <a:t>(failed to pass house)</a:t>
            </a:r>
            <a:endParaRPr lang="en-US" sz="1700" b="1" dirty="0">
              <a:solidFill>
                <a:schemeClr val="accent1"/>
              </a:solidFill>
            </a:endParaRPr>
          </a:p>
          <a:p>
            <a:r>
              <a:rPr lang="en-US" sz="2400" dirty="0" smtClean="0">
                <a:solidFill>
                  <a:schemeClr val="tx2"/>
                </a:solidFill>
              </a:rPr>
              <a:t>Mississippi </a:t>
            </a:r>
            <a:r>
              <a:rPr lang="en-US" sz="2400" dirty="0">
                <a:solidFill>
                  <a:schemeClr val="tx2"/>
                </a:solidFill>
              </a:rPr>
              <a:t>HB 1425 – Requires active supervision by the Governor of certain regulatory boards to provide antitrust </a:t>
            </a:r>
            <a:r>
              <a:rPr lang="en-US" sz="2400" dirty="0" smtClean="0">
                <a:solidFill>
                  <a:schemeClr val="tx2"/>
                </a:solidFill>
              </a:rPr>
              <a:t>immunity  </a:t>
            </a:r>
            <a:r>
              <a:rPr lang="en-US" sz="1900" b="1" dirty="0" smtClean="0">
                <a:solidFill>
                  <a:schemeClr val="accent1"/>
                </a:solidFill>
              </a:rPr>
              <a:t>(passed)</a:t>
            </a:r>
          </a:p>
          <a:p>
            <a:r>
              <a:rPr lang="en-US" sz="2400" dirty="0">
                <a:solidFill>
                  <a:schemeClr val="tx2"/>
                </a:solidFill>
              </a:rPr>
              <a:t>Arizona </a:t>
            </a:r>
            <a:r>
              <a:rPr lang="en-US" sz="2400" dirty="0" smtClean="0">
                <a:solidFill>
                  <a:schemeClr val="tx2"/>
                </a:solidFill>
              </a:rPr>
              <a:t>SB 1437 Right </a:t>
            </a:r>
            <a:r>
              <a:rPr lang="en-US" sz="2400" dirty="0">
                <a:solidFill>
                  <a:schemeClr val="tx2"/>
                </a:solidFill>
              </a:rPr>
              <a:t>to Earn a Living </a:t>
            </a:r>
            <a:r>
              <a:rPr lang="en-US" sz="2400" dirty="0" smtClean="0">
                <a:solidFill>
                  <a:schemeClr val="tx2"/>
                </a:solidFill>
              </a:rPr>
              <a:t>Act – restricts issuance of regulations </a:t>
            </a:r>
            <a:r>
              <a:rPr lang="en-US" sz="2400" dirty="0">
                <a:solidFill>
                  <a:schemeClr val="tx2"/>
                </a:solidFill>
              </a:rPr>
              <a:t>which </a:t>
            </a:r>
            <a:r>
              <a:rPr lang="en-US" sz="2400" dirty="0" smtClean="0">
                <a:solidFill>
                  <a:schemeClr val="tx2"/>
                </a:solidFill>
              </a:rPr>
              <a:t>limit </a:t>
            </a:r>
            <a:r>
              <a:rPr lang="en-US" sz="2400" dirty="0">
                <a:solidFill>
                  <a:schemeClr val="tx2"/>
                </a:solidFill>
              </a:rPr>
              <a:t>in the entry into a profession or trade</a:t>
            </a:r>
            <a:r>
              <a:rPr lang="en-US" sz="2400" dirty="0" smtClean="0">
                <a:solidFill>
                  <a:schemeClr val="tx2"/>
                </a:solidFill>
              </a:rPr>
              <a:t>, </a:t>
            </a:r>
            <a:r>
              <a:rPr lang="en-US" sz="2400" dirty="0">
                <a:solidFill>
                  <a:schemeClr val="tx2"/>
                </a:solidFill>
              </a:rPr>
              <a:t>unless they can be shown necessary to the health and </a:t>
            </a:r>
            <a:r>
              <a:rPr lang="en-US" sz="2400" dirty="0" smtClean="0">
                <a:solidFill>
                  <a:schemeClr val="tx2"/>
                </a:solidFill>
              </a:rPr>
              <a:t>safety.  </a:t>
            </a:r>
            <a:r>
              <a:rPr lang="en-US" sz="2400" i="1" dirty="0" smtClean="0">
                <a:solidFill>
                  <a:schemeClr val="tx2"/>
                </a:solidFill>
              </a:rPr>
              <a:t>Doesn’t address state oversight issue.  </a:t>
            </a:r>
            <a:r>
              <a:rPr lang="en-US" sz="1900" b="1" dirty="0" smtClean="0">
                <a:solidFill>
                  <a:schemeClr val="accent1"/>
                </a:solidFill>
              </a:rPr>
              <a:t>(passed)</a:t>
            </a:r>
            <a:endParaRPr lang="en-US" sz="1900" b="1" dirty="0">
              <a:solidFill>
                <a:schemeClr val="accent1"/>
              </a:solidFill>
            </a:endParaRPr>
          </a:p>
          <a:p>
            <a:endParaRPr lang="en-US" dirty="0"/>
          </a:p>
        </p:txBody>
      </p:sp>
    </p:spTree>
    <p:extLst>
      <p:ext uri="{BB962C8B-B14F-4D97-AF65-F5344CB8AC3E}">
        <p14:creationId xmlns:p14="http://schemas.microsoft.com/office/powerpoint/2010/main" val="30022122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Perception is Reality</a:t>
            </a:r>
            <a:endParaRPr lang="en-US" sz="4000" b="1" dirty="0"/>
          </a:p>
        </p:txBody>
      </p:sp>
      <p:pic>
        <p:nvPicPr>
          <p:cNvPr id="6146" name="Picture 2" descr="Image result for perception is rea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752600"/>
            <a:ext cx="3775652" cy="407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1396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a:t>Contractors association, state board join forces to build new downtown office building  </a:t>
            </a:r>
            <a:r>
              <a:rPr lang="en-US" sz="1600" dirty="0" smtClean="0"/>
              <a:t>(</a:t>
            </a:r>
            <a:r>
              <a:rPr lang="en-US" sz="1600" dirty="0"/>
              <a:t>January 2017)</a:t>
            </a:r>
          </a:p>
        </p:txBody>
      </p:sp>
      <p:sp>
        <p:nvSpPr>
          <p:cNvPr id="3" name="Content Placeholder 2"/>
          <p:cNvSpPr>
            <a:spLocks noGrp="1"/>
          </p:cNvSpPr>
          <p:nvPr>
            <p:ph idx="1"/>
          </p:nvPr>
        </p:nvSpPr>
        <p:spPr/>
        <p:txBody>
          <a:bodyPr>
            <a:normAutofit/>
          </a:bodyPr>
          <a:lstStyle/>
          <a:p>
            <a:r>
              <a:rPr lang="en-US" dirty="0">
                <a:hlinkClick r:id="rId2"/>
              </a:rPr>
              <a:t>https://www.businessreport.com/article/contractors-association-state-board-join-forces-build-new-downtown-office-building</a:t>
            </a:r>
            <a:r>
              <a:rPr lang="en-US" dirty="0"/>
              <a:t>  </a:t>
            </a:r>
            <a:r>
              <a:rPr lang="en-US" sz="1600" dirty="0"/>
              <a:t>(1/3/2017; last accessed </a:t>
            </a:r>
            <a:r>
              <a:rPr lang="en-US" sz="1600" dirty="0" smtClean="0"/>
              <a:t>4/27/2017</a:t>
            </a:r>
            <a:r>
              <a:rPr lang="en-US" sz="1600" dirty="0"/>
              <a:t>)</a:t>
            </a:r>
          </a:p>
          <a:p>
            <a:r>
              <a:rPr lang="en-US" dirty="0">
                <a:solidFill>
                  <a:schemeClr val="tx2"/>
                </a:solidFill>
              </a:rPr>
              <a:t>“Louisiana Associated General Contractors and the Louisiana State Licensing Board for Contractors are teaming up to develop a new four-story building in downtown Baton Rouge that will house offices for both entities.”</a:t>
            </a:r>
          </a:p>
          <a:p>
            <a:r>
              <a:rPr lang="en-US" dirty="0">
                <a:solidFill>
                  <a:schemeClr val="tx2"/>
                </a:solidFill>
              </a:rPr>
              <a:t>“The state LBC is funding the building, and we are providing the property,” says LAGC CEO Ken Naquin, who estimates the budget for the building’s construction at $6.5 million. </a:t>
            </a:r>
            <a:r>
              <a:rPr lang="en-US" i="1" u="sng" dirty="0">
                <a:solidFill>
                  <a:schemeClr val="tx2"/>
                </a:solidFill>
              </a:rPr>
              <a:t>“It’s a true public-private partnership.”</a:t>
            </a:r>
          </a:p>
          <a:p>
            <a:endParaRPr lang="en-US" dirty="0"/>
          </a:p>
        </p:txBody>
      </p:sp>
    </p:spTree>
    <p:extLst>
      <p:ext uri="{BB962C8B-B14F-4D97-AF65-F5344CB8AC3E}">
        <p14:creationId xmlns:p14="http://schemas.microsoft.com/office/powerpoint/2010/main" val="38178880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Contractors association, state board join forces to build new downtown office building  </a:t>
            </a:r>
            <a:r>
              <a:rPr lang="en-US" sz="1600" dirty="0" smtClean="0"/>
              <a:t>(</a:t>
            </a:r>
            <a:r>
              <a:rPr lang="en-US" sz="1600" dirty="0"/>
              <a:t>January 2017)</a:t>
            </a:r>
          </a:p>
        </p:txBody>
      </p:sp>
      <p:sp>
        <p:nvSpPr>
          <p:cNvPr id="3" name="Content Placeholder 2"/>
          <p:cNvSpPr>
            <a:spLocks noGrp="1"/>
          </p:cNvSpPr>
          <p:nvPr>
            <p:ph idx="1"/>
          </p:nvPr>
        </p:nvSpPr>
        <p:spPr/>
        <p:txBody>
          <a:bodyPr>
            <a:normAutofit/>
          </a:bodyPr>
          <a:lstStyle/>
          <a:p>
            <a:pPr marL="0" indent="0">
              <a:buNone/>
            </a:pPr>
            <a:r>
              <a:rPr lang="en-US" dirty="0" smtClean="0">
                <a:solidFill>
                  <a:schemeClr val="tx2"/>
                </a:solidFill>
              </a:rPr>
              <a:t>Some comments from readers posted to the article:</a:t>
            </a:r>
          </a:p>
          <a:p>
            <a:pPr lvl="1"/>
            <a:r>
              <a:rPr lang="en-US" b="1" i="1" dirty="0" smtClean="0"/>
              <a:t>So, a lobbying organization and a state board are joining forces to construct a four-story (small) downtown building at the public's expense. </a:t>
            </a:r>
            <a:r>
              <a:rPr lang="en-US" sz="2400" b="1" i="1" dirty="0">
                <a:solidFill>
                  <a:srgbClr val="FF0000"/>
                </a:solidFill>
              </a:rPr>
              <a:t>What could go wrong with that</a:t>
            </a:r>
            <a:r>
              <a:rPr lang="en-US" sz="2400" b="1" i="1" dirty="0" smtClean="0">
                <a:solidFill>
                  <a:srgbClr val="FF0000"/>
                </a:solidFill>
              </a:rPr>
              <a:t>?</a:t>
            </a:r>
          </a:p>
          <a:p>
            <a:pPr marL="342900" lvl="1" indent="0">
              <a:buNone/>
            </a:pPr>
            <a:endParaRPr lang="en-US" sz="2400" b="1" i="1" dirty="0">
              <a:solidFill>
                <a:srgbClr val="FF0000"/>
              </a:solidFill>
            </a:endParaRPr>
          </a:p>
          <a:p>
            <a:pPr lvl="1"/>
            <a:r>
              <a:rPr lang="en-US" b="1" i="1" dirty="0" smtClean="0"/>
              <a:t>Has this cleared the ethics commission? </a:t>
            </a:r>
            <a:r>
              <a:rPr lang="en-US" b="1" i="1" dirty="0" smtClean="0">
                <a:solidFill>
                  <a:srgbClr val="FF0000"/>
                </a:solidFill>
              </a:rPr>
              <a:t>Can an entity that represents the regulated industry enter into an ongoing real estate transaction with the regulator (or the reverse it doesn't matter).</a:t>
            </a:r>
            <a:r>
              <a:rPr lang="en-US" b="1" i="1" dirty="0" smtClean="0"/>
              <a:t> When a contractor has a potential licensing problem and seeks assistance from the Louisiana Associated General Contractors Association will the transaction be "lets just go down the hall and see what our land lord/tenant (sic) has to say, you know we are very close?" </a:t>
            </a:r>
          </a:p>
          <a:p>
            <a:endParaRPr lang="en-US" dirty="0"/>
          </a:p>
        </p:txBody>
      </p:sp>
    </p:spTree>
    <p:extLst>
      <p:ext uri="{BB962C8B-B14F-4D97-AF65-F5344CB8AC3E}">
        <p14:creationId xmlns:p14="http://schemas.microsoft.com/office/powerpoint/2010/main" val="16248375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New downtown Baton Rouge office building put on hold amid cost concerns   </a:t>
            </a:r>
            <a:r>
              <a:rPr lang="en-US" sz="1800" dirty="0" smtClean="0"/>
              <a:t>(</a:t>
            </a:r>
            <a:r>
              <a:rPr lang="en-US" sz="1800" dirty="0"/>
              <a:t>J</a:t>
            </a:r>
            <a:r>
              <a:rPr lang="en-US" sz="1800" dirty="0" smtClean="0"/>
              <a:t>une 2017)</a:t>
            </a:r>
            <a:endParaRPr lang="en-US" sz="1800" dirty="0"/>
          </a:p>
        </p:txBody>
      </p:sp>
      <p:sp>
        <p:nvSpPr>
          <p:cNvPr id="3" name="Content Placeholder 2"/>
          <p:cNvSpPr>
            <a:spLocks noGrp="1"/>
          </p:cNvSpPr>
          <p:nvPr>
            <p:ph idx="1"/>
          </p:nvPr>
        </p:nvSpPr>
        <p:spPr/>
        <p:txBody>
          <a:bodyPr>
            <a:normAutofit/>
          </a:bodyPr>
          <a:lstStyle/>
          <a:p>
            <a:r>
              <a:rPr lang="en-US" dirty="0">
                <a:hlinkClick r:id="rId2"/>
              </a:rPr>
              <a:t>https://</a:t>
            </a:r>
            <a:r>
              <a:rPr lang="en-US" dirty="0" smtClean="0">
                <a:hlinkClick r:id="rId2"/>
              </a:rPr>
              <a:t>www.businessreport.com/article/new-downtown-baton-rouge-office-building-put-hold-amid-cost-concerns</a:t>
            </a:r>
            <a:r>
              <a:rPr lang="en-US" dirty="0" smtClean="0"/>
              <a:t>   </a:t>
            </a:r>
            <a:r>
              <a:rPr lang="en-US" sz="1900" dirty="0" smtClean="0"/>
              <a:t>(6/13/2017; last accessed 6/15/2017)</a:t>
            </a:r>
          </a:p>
          <a:p>
            <a:r>
              <a:rPr lang="en-US" dirty="0" smtClean="0"/>
              <a:t>As originally planned, LAGC would donate the land – a vacant parcel adjacent to its existing downtown headquarters– and LSLBD was to develop the building, which the two organizations would share.</a:t>
            </a:r>
          </a:p>
          <a:p>
            <a:r>
              <a:rPr lang="en-US" dirty="0" smtClean="0"/>
              <a:t>Three bids in an invitation-only process came in 50% higher than the $6.5 million budgeted.</a:t>
            </a:r>
          </a:p>
          <a:p>
            <a:r>
              <a:rPr lang="en-US" b="1" u="sng" dirty="0" smtClean="0">
                <a:solidFill>
                  <a:srgbClr val="00B050"/>
                </a:solidFill>
              </a:rPr>
              <a:t>Terms of the deal have changed – LAGC no longer a part of the project and sold the land to the LSLBC for $2.25 million.</a:t>
            </a:r>
          </a:p>
          <a:p>
            <a:endParaRPr lang="en-US" dirty="0" smtClean="0"/>
          </a:p>
          <a:p>
            <a:endParaRPr lang="en-US" dirty="0"/>
          </a:p>
        </p:txBody>
      </p:sp>
    </p:spTree>
    <p:extLst>
      <p:ext uri="{BB962C8B-B14F-4D97-AF65-F5344CB8AC3E}">
        <p14:creationId xmlns:p14="http://schemas.microsoft.com/office/powerpoint/2010/main" val="31655418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Recent Relevant Cases</a:t>
            </a:r>
            <a:endParaRPr lang="en-US" sz="4000" b="1" dirty="0"/>
          </a:p>
        </p:txBody>
      </p:sp>
      <p:sp>
        <p:nvSpPr>
          <p:cNvPr id="3" name="Content Placeholder 2"/>
          <p:cNvSpPr>
            <a:spLocks noGrp="1"/>
          </p:cNvSpPr>
          <p:nvPr>
            <p:ph idx="1"/>
          </p:nvPr>
        </p:nvSpPr>
        <p:spPr/>
        <p:txBody>
          <a:bodyPr>
            <a:normAutofit/>
          </a:bodyPr>
          <a:lstStyle/>
          <a:p>
            <a:r>
              <a:rPr lang="en-US" sz="2800" dirty="0" smtClean="0"/>
              <a:t>Magnitude dude</a:t>
            </a:r>
          </a:p>
          <a:p>
            <a:r>
              <a:rPr lang="en-US" sz="2800" dirty="0" smtClean="0"/>
              <a:t>30+ antitrust cases in the post NCSBDE SCOTUS decision era</a:t>
            </a:r>
            <a:endParaRPr lang="en-US" sz="2800" dirty="0"/>
          </a:p>
        </p:txBody>
      </p:sp>
      <p:pic>
        <p:nvPicPr>
          <p:cNvPr id="7170" name="Picture 2" descr="Image result for litig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776" y="3124200"/>
            <a:ext cx="4227035"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4983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4385733" cy="3450696"/>
          </a:xfrm>
        </p:spPr>
        <p:txBody>
          <a:bodyPr>
            <a:normAutofit/>
          </a:bodyPr>
          <a:lstStyle/>
          <a:p>
            <a:pPr marL="0" indent="0">
              <a:buNone/>
            </a:pPr>
            <a:r>
              <a:rPr lang="en-US" sz="2000" dirty="0"/>
              <a:t>NARUTO, a Crested Macaque, by and through his Next Friends, People for the Ethical Treatment of Animals, Inc., Plaintiff-Appellant, </a:t>
            </a:r>
            <a:endParaRPr lang="en-US" sz="2000" dirty="0" smtClean="0"/>
          </a:p>
          <a:p>
            <a:pPr marL="0" indent="0">
              <a:buNone/>
            </a:pPr>
            <a:r>
              <a:rPr lang="en-US" sz="2000" dirty="0"/>
              <a:t>	</a:t>
            </a:r>
            <a:r>
              <a:rPr lang="en-US" sz="2000" dirty="0" smtClean="0"/>
              <a:t>v</a:t>
            </a:r>
            <a:r>
              <a:rPr lang="en-US" sz="2000" dirty="0"/>
              <a:t>. </a:t>
            </a:r>
            <a:endParaRPr lang="en-US" sz="2000" dirty="0" smtClean="0"/>
          </a:p>
          <a:p>
            <a:pPr marL="0" indent="0">
              <a:buNone/>
            </a:pPr>
            <a:r>
              <a:rPr lang="en-US" sz="2000" dirty="0" smtClean="0"/>
              <a:t>DAVID </a:t>
            </a:r>
            <a:r>
              <a:rPr lang="en-US" sz="2000" dirty="0"/>
              <a:t>JOHN SLATER; BLURB, INC., a Delaware corporation; WILDLIFE PERSONALITIES, LTD., a United Kingdom private limited company, </a:t>
            </a:r>
            <a:r>
              <a:rPr lang="en-US" sz="2000" dirty="0" smtClean="0"/>
              <a:t>Defendants-Appellees</a:t>
            </a:r>
            <a:r>
              <a:rPr lang="en-US" sz="2000" dirty="0"/>
              <a:t>.</a:t>
            </a:r>
          </a:p>
        </p:txBody>
      </p:sp>
      <p:sp>
        <p:nvSpPr>
          <p:cNvPr id="3" name="Title 2"/>
          <p:cNvSpPr>
            <a:spLocks noGrp="1"/>
          </p:cNvSpPr>
          <p:nvPr>
            <p:ph type="title"/>
          </p:nvPr>
        </p:nvSpPr>
        <p:spPr/>
        <p:txBody>
          <a:bodyPr>
            <a:normAutofit/>
          </a:bodyPr>
          <a:lstStyle/>
          <a:p>
            <a:r>
              <a:rPr lang="en-US" sz="4000" b="1" dirty="0" smtClean="0"/>
              <a:t>Keep Smiling…..</a:t>
            </a:r>
            <a:endParaRPr lang="en-US" sz="4000" b="1" dirty="0"/>
          </a:p>
        </p:txBody>
      </p:sp>
      <p:pic>
        <p:nvPicPr>
          <p:cNvPr id="4" name="Picture 3"/>
          <p:cNvPicPr>
            <a:picLocks noChangeAspect="1"/>
          </p:cNvPicPr>
          <p:nvPr/>
        </p:nvPicPr>
        <p:blipFill>
          <a:blip r:embed="rId2"/>
          <a:stretch>
            <a:fillRect/>
          </a:stretch>
        </p:blipFill>
        <p:spPr>
          <a:xfrm>
            <a:off x="5638800" y="2514600"/>
            <a:ext cx="2857500" cy="3333750"/>
          </a:xfrm>
          <a:prstGeom prst="rect">
            <a:avLst/>
          </a:prstGeom>
        </p:spPr>
      </p:pic>
    </p:spTree>
    <p:extLst>
      <p:ext uri="{BB962C8B-B14F-4D97-AF65-F5344CB8AC3E}">
        <p14:creationId xmlns:p14="http://schemas.microsoft.com/office/powerpoint/2010/main" val="19061371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0847" y="3352800"/>
            <a:ext cx="4843153" cy="2722064"/>
          </a:xfrm>
          <a:prstGeom prst="rect">
            <a:avLst/>
          </a:prstGeom>
        </p:spPr>
      </p:pic>
      <p:pic>
        <p:nvPicPr>
          <p:cNvPr id="6" name="Picture 5"/>
          <p:cNvPicPr>
            <a:picLocks noChangeAspect="1"/>
          </p:cNvPicPr>
          <p:nvPr/>
        </p:nvPicPr>
        <p:blipFill>
          <a:blip r:embed="rId3"/>
          <a:stretch>
            <a:fillRect/>
          </a:stretch>
        </p:blipFill>
        <p:spPr>
          <a:xfrm>
            <a:off x="5334000" y="609600"/>
            <a:ext cx="2381250" cy="3362325"/>
          </a:xfrm>
          <a:prstGeom prst="rect">
            <a:avLst/>
          </a:prstGeom>
        </p:spPr>
      </p:pic>
      <p:pic>
        <p:nvPicPr>
          <p:cNvPr id="7" name="Picture 6"/>
          <p:cNvPicPr>
            <a:picLocks noChangeAspect="1"/>
          </p:cNvPicPr>
          <p:nvPr/>
        </p:nvPicPr>
        <p:blipFill>
          <a:blip r:embed="rId4"/>
          <a:stretch>
            <a:fillRect/>
          </a:stretch>
        </p:blipFill>
        <p:spPr>
          <a:xfrm>
            <a:off x="4800600" y="4114800"/>
            <a:ext cx="4100238" cy="2050119"/>
          </a:xfrm>
          <a:prstGeom prst="rect">
            <a:avLst/>
          </a:prstGeom>
        </p:spPr>
      </p:pic>
      <p:sp>
        <p:nvSpPr>
          <p:cNvPr id="8" name="TextBox 7"/>
          <p:cNvSpPr txBox="1"/>
          <p:nvPr/>
        </p:nvSpPr>
        <p:spPr>
          <a:xfrm>
            <a:off x="609600" y="1752600"/>
            <a:ext cx="3720890" cy="1200329"/>
          </a:xfrm>
          <a:prstGeom prst="rect">
            <a:avLst/>
          </a:prstGeom>
          <a:noFill/>
        </p:spPr>
        <p:txBody>
          <a:bodyPr wrap="none" rtlCol="0">
            <a:spAutoFit/>
          </a:bodyPr>
          <a:lstStyle/>
          <a:p>
            <a:r>
              <a:rPr lang="en-US" sz="2400" b="1" dirty="0" smtClean="0"/>
              <a:t>Naruto, the selfie taking </a:t>
            </a:r>
          </a:p>
          <a:p>
            <a:r>
              <a:rPr lang="en-US" sz="2400" b="1" dirty="0" smtClean="0"/>
              <a:t>macaque , on appeal </a:t>
            </a:r>
          </a:p>
          <a:p>
            <a:r>
              <a:rPr lang="en-US" sz="2400" b="1" dirty="0" smtClean="0"/>
              <a:t>or should I say on “a peel” </a:t>
            </a:r>
            <a:endParaRPr lang="en-US" sz="2400" b="1" dirty="0"/>
          </a:p>
        </p:txBody>
      </p:sp>
    </p:spTree>
    <p:extLst>
      <p:ext uri="{BB962C8B-B14F-4D97-AF65-F5344CB8AC3E}">
        <p14:creationId xmlns:p14="http://schemas.microsoft.com/office/powerpoint/2010/main" val="21697154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7017" y="1524000"/>
            <a:ext cx="7408333" cy="4571999"/>
          </a:xfrm>
        </p:spPr>
        <p:txBody>
          <a:bodyPr>
            <a:normAutofit/>
          </a:bodyPr>
          <a:lstStyle/>
          <a:p>
            <a:pPr fontAlgn="base"/>
            <a:r>
              <a:rPr lang="en-US" sz="2800" b="0" dirty="0"/>
              <a:t>PETA “failed” as a friend to Naruto, the court said. At one point the court even pondered whether Naruto might have sued PETA for its representation if he were a human</a:t>
            </a:r>
            <a:r>
              <a:rPr lang="en-US" sz="2800" b="0" dirty="0" smtClean="0"/>
              <a:t>.</a:t>
            </a:r>
          </a:p>
          <a:p>
            <a:pPr marL="0" indent="0" fontAlgn="base">
              <a:buNone/>
            </a:pPr>
            <a:endParaRPr lang="en-US" sz="2800" b="0" dirty="0"/>
          </a:p>
          <a:p>
            <a:pPr fontAlgn="base"/>
            <a:r>
              <a:rPr lang="en-US" sz="2800" b="0" dirty="0"/>
              <a:t>“Puzzlingly, while representing to the world that ‘animals are not ours to eat, wear, experiment on, use for entertainment or abuse in any other way,’ PETA seems to employ Naruto as an unwitting pawn in its ideological goals,” the court wrote.</a:t>
            </a:r>
          </a:p>
          <a:p>
            <a:endParaRPr lang="en-US" dirty="0"/>
          </a:p>
        </p:txBody>
      </p:sp>
      <p:sp>
        <p:nvSpPr>
          <p:cNvPr id="3" name="Title 2"/>
          <p:cNvSpPr>
            <a:spLocks noGrp="1"/>
          </p:cNvSpPr>
          <p:nvPr>
            <p:ph type="title"/>
          </p:nvPr>
        </p:nvSpPr>
        <p:spPr/>
        <p:txBody>
          <a:bodyPr>
            <a:normAutofit/>
          </a:bodyPr>
          <a:lstStyle/>
          <a:p>
            <a:r>
              <a:rPr lang="en-US" sz="4000" b="1" dirty="0" smtClean="0"/>
              <a:t>Let’s Stop Monkeying Around </a:t>
            </a:r>
            <a:endParaRPr lang="en-US" sz="4000" b="1" dirty="0"/>
          </a:p>
        </p:txBody>
      </p:sp>
    </p:spTree>
    <p:extLst>
      <p:ext uri="{BB962C8B-B14F-4D97-AF65-F5344CB8AC3E}">
        <p14:creationId xmlns:p14="http://schemas.microsoft.com/office/powerpoint/2010/main" val="2041059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52048" y="1676400"/>
            <a:ext cx="5832956" cy="3276600"/>
          </a:xfrm>
          <a:prstGeom prst="rect">
            <a:avLst/>
          </a:prstGeom>
        </p:spPr>
      </p:pic>
    </p:spTree>
    <p:extLst>
      <p:ext uri="{BB962C8B-B14F-4D97-AF65-F5344CB8AC3E}">
        <p14:creationId xmlns:p14="http://schemas.microsoft.com/office/powerpoint/2010/main" val="31756488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38328"/>
            <a:ext cx="8382000" cy="1252728"/>
          </a:xfrm>
        </p:spPr>
        <p:txBody>
          <a:bodyPr>
            <a:normAutofit/>
          </a:bodyPr>
          <a:lstStyle/>
          <a:p>
            <a:r>
              <a:rPr lang="en-US" sz="4000" b="1" dirty="0" smtClean="0"/>
              <a:t>Composition:  Physician Position  </a:t>
            </a:r>
            <a:endParaRPr lang="en-US" sz="4000" b="1" dirty="0"/>
          </a:p>
        </p:txBody>
      </p:sp>
      <p:sp>
        <p:nvSpPr>
          <p:cNvPr id="3" name="Content Placeholder 2"/>
          <p:cNvSpPr>
            <a:spLocks noGrp="1"/>
          </p:cNvSpPr>
          <p:nvPr>
            <p:ph idx="1"/>
          </p:nvPr>
        </p:nvSpPr>
        <p:spPr>
          <a:xfrm>
            <a:off x="1143000" y="2286000"/>
            <a:ext cx="7408333" cy="4267200"/>
          </a:xfrm>
        </p:spPr>
        <p:txBody>
          <a:bodyPr>
            <a:normAutofit/>
          </a:bodyPr>
          <a:lstStyle/>
          <a:p>
            <a:r>
              <a:rPr lang="en-US" sz="2400" dirty="0" smtClean="0"/>
              <a:t>Physical therapist, licensed in both LA and TX</a:t>
            </a:r>
          </a:p>
          <a:p>
            <a:r>
              <a:rPr lang="en-US" sz="2400" dirty="0" smtClean="0"/>
              <a:t>Anonymous complaint to LA Board; PT voluntarily ceased practice in LA </a:t>
            </a:r>
          </a:p>
          <a:p>
            <a:r>
              <a:rPr lang="en-US" sz="2400" dirty="0" smtClean="0"/>
              <a:t>LA Board filed administrative complaint, hearing held, suspension of licensure with reinstatement conditions</a:t>
            </a:r>
          </a:p>
          <a:p>
            <a:r>
              <a:rPr lang="en-US" sz="2400" dirty="0" smtClean="0"/>
              <a:t>Statute requires one PT Board member to be a physician, but such seat unfilled.</a:t>
            </a:r>
          </a:p>
          <a:p>
            <a:r>
              <a:rPr lang="en-US" sz="2400" dirty="0" smtClean="0"/>
              <a:t>Court reversed Board action based upon non-compliance with statutory mandates</a:t>
            </a:r>
          </a:p>
          <a:p>
            <a:r>
              <a:rPr lang="en-US" sz="2400" dirty="0" smtClean="0"/>
              <a:t>Court noted such cannot be waived….. </a:t>
            </a:r>
            <a:endParaRPr lang="en-US" sz="2400" dirty="0"/>
          </a:p>
        </p:txBody>
      </p:sp>
      <p:sp>
        <p:nvSpPr>
          <p:cNvPr id="4" name="Rectangle 3"/>
          <p:cNvSpPr/>
          <p:nvPr/>
        </p:nvSpPr>
        <p:spPr>
          <a:xfrm>
            <a:off x="335280" y="1468052"/>
            <a:ext cx="5867400" cy="584775"/>
          </a:xfrm>
          <a:prstGeom prst="rect">
            <a:avLst/>
          </a:prstGeom>
        </p:spPr>
        <p:txBody>
          <a:bodyPr wrap="square">
            <a:spAutoFit/>
          </a:bodyPr>
          <a:lstStyle/>
          <a:p>
            <a:r>
              <a:rPr lang="en-US" sz="1600" b="1" i="1" dirty="0" smtClean="0"/>
              <a:t>Bias v. Louisiana Physical Therapy Board,</a:t>
            </a:r>
          </a:p>
          <a:p>
            <a:r>
              <a:rPr lang="en-US" sz="1600" b="1" i="1" dirty="0" smtClean="0"/>
              <a:t> </a:t>
            </a:r>
            <a:r>
              <a:rPr lang="en-US" sz="1600" dirty="0" smtClean="0"/>
              <a:t>2018 La. App. </a:t>
            </a:r>
            <a:r>
              <a:rPr lang="en-US" sz="1600" dirty="0" err="1" smtClean="0"/>
              <a:t>Unpub</a:t>
            </a:r>
            <a:r>
              <a:rPr lang="en-US" sz="1600" dirty="0" smtClean="0"/>
              <a:t>. LEXIS 345 *; 18 225, (App. Ct. 2018)</a:t>
            </a:r>
            <a:endParaRPr lang="en-US" sz="1600" dirty="0"/>
          </a:p>
        </p:txBody>
      </p:sp>
    </p:spTree>
    <p:extLst>
      <p:ext uri="{BB962C8B-B14F-4D97-AF65-F5344CB8AC3E}">
        <p14:creationId xmlns:p14="http://schemas.microsoft.com/office/powerpoint/2010/main" val="37665561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438400"/>
            <a:ext cx="7865533" cy="4191000"/>
          </a:xfrm>
        </p:spPr>
        <p:txBody>
          <a:bodyPr/>
          <a:lstStyle/>
          <a:p>
            <a:r>
              <a:rPr lang="en-US" sz="2400" dirty="0" smtClean="0"/>
              <a:t>Respondent certified and licensed as a CPA</a:t>
            </a:r>
          </a:p>
          <a:p>
            <a:r>
              <a:rPr lang="en-US" sz="2400" dirty="0" smtClean="0"/>
              <a:t>Allowed license to “expire” (not renewed) </a:t>
            </a:r>
          </a:p>
          <a:p>
            <a:r>
              <a:rPr lang="en-US" sz="2400" dirty="0" smtClean="0"/>
              <a:t>12 years after expiration, criminally convicted re: used car/consignment issues/fraud</a:t>
            </a:r>
          </a:p>
          <a:p>
            <a:r>
              <a:rPr lang="en-US" sz="2400" dirty="0" smtClean="0"/>
              <a:t>Based upon criminal convictions, Board revoked his license and certificate and fined him $40K</a:t>
            </a:r>
          </a:p>
          <a:p>
            <a:r>
              <a:rPr lang="en-US" sz="2400" dirty="0" smtClean="0"/>
              <a:t>Upheld by the court.  </a:t>
            </a:r>
          </a:p>
          <a:p>
            <a:endParaRPr lang="en-US" dirty="0"/>
          </a:p>
        </p:txBody>
      </p:sp>
      <p:sp>
        <p:nvSpPr>
          <p:cNvPr id="3" name="Title 2"/>
          <p:cNvSpPr>
            <a:spLocks noGrp="1"/>
          </p:cNvSpPr>
          <p:nvPr>
            <p:ph type="title"/>
          </p:nvPr>
        </p:nvSpPr>
        <p:spPr>
          <a:xfrm>
            <a:off x="304800" y="338328"/>
            <a:ext cx="8382000" cy="1252728"/>
          </a:xfrm>
        </p:spPr>
        <p:txBody>
          <a:bodyPr>
            <a:normAutofit/>
          </a:bodyPr>
          <a:lstStyle/>
          <a:p>
            <a:r>
              <a:rPr lang="en-US" sz="3200" dirty="0" smtClean="0"/>
              <a:t>Sanction: Expired License by the Dozen  </a:t>
            </a:r>
            <a:endParaRPr lang="en-US" sz="3200" dirty="0"/>
          </a:p>
        </p:txBody>
      </p:sp>
      <p:sp>
        <p:nvSpPr>
          <p:cNvPr id="5" name="TextBox 4"/>
          <p:cNvSpPr txBox="1"/>
          <p:nvPr/>
        </p:nvSpPr>
        <p:spPr>
          <a:xfrm>
            <a:off x="381000" y="1447800"/>
            <a:ext cx="4953000" cy="584775"/>
          </a:xfrm>
          <a:prstGeom prst="rect">
            <a:avLst/>
          </a:prstGeom>
          <a:noFill/>
        </p:spPr>
        <p:txBody>
          <a:bodyPr wrap="square" rtlCol="0">
            <a:spAutoFit/>
          </a:bodyPr>
          <a:lstStyle/>
          <a:p>
            <a:r>
              <a:rPr lang="en-US" sz="1600" b="1" i="1" dirty="0" smtClean="0"/>
              <a:t>Coughlin v. Bureau of Profession &amp; Occupational Affairs, </a:t>
            </a:r>
            <a:r>
              <a:rPr lang="en-US" sz="1600" dirty="0" smtClean="0"/>
              <a:t> </a:t>
            </a:r>
          </a:p>
          <a:p>
            <a:r>
              <a:rPr lang="en-US" sz="1600" dirty="0" smtClean="0"/>
              <a:t>2019 Pa. </a:t>
            </a:r>
            <a:r>
              <a:rPr lang="en-US" sz="1600" dirty="0" err="1" smtClean="0"/>
              <a:t>Commw</a:t>
            </a:r>
            <a:r>
              <a:rPr lang="en-US" sz="1600" dirty="0" smtClean="0"/>
              <a:t>. </a:t>
            </a:r>
            <a:r>
              <a:rPr lang="en-US" sz="1600" dirty="0" err="1" smtClean="0"/>
              <a:t>Unpub</a:t>
            </a:r>
            <a:r>
              <a:rPr lang="en-US" sz="1600" dirty="0" smtClean="0"/>
              <a:t>. LEXIS 2, (Comm. CT. 2019) </a:t>
            </a:r>
            <a:endParaRPr lang="en-US" sz="1600" dirty="0"/>
          </a:p>
        </p:txBody>
      </p:sp>
    </p:spTree>
    <p:extLst>
      <p:ext uri="{BB962C8B-B14F-4D97-AF65-F5344CB8AC3E}">
        <p14:creationId xmlns:p14="http://schemas.microsoft.com/office/powerpoint/2010/main" val="26191146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2438400"/>
            <a:ext cx="7408333" cy="4191000"/>
          </a:xfrm>
        </p:spPr>
        <p:txBody>
          <a:bodyPr/>
          <a:lstStyle/>
          <a:p>
            <a:r>
              <a:rPr lang="en-US" sz="2400" dirty="0" smtClean="0"/>
              <a:t>Private suit vs. Zillow alleging damages caused by unlicensed practice of real estate appraising.</a:t>
            </a:r>
          </a:p>
          <a:p>
            <a:r>
              <a:rPr lang="en-US" sz="2400" dirty="0" smtClean="0"/>
              <a:t>Plaintiff based lawsuit on cause of action under the practice act</a:t>
            </a:r>
          </a:p>
          <a:p>
            <a:r>
              <a:rPr lang="en-US" sz="2400" dirty="0" smtClean="0"/>
              <a:t>U.S. District Court dismissed case</a:t>
            </a:r>
          </a:p>
          <a:p>
            <a:pPr lvl="1"/>
            <a:r>
              <a:rPr lang="en-US" sz="2400" dirty="0" smtClean="0"/>
              <a:t>Illinois statute does not contain an explicit right </a:t>
            </a:r>
          </a:p>
          <a:p>
            <a:pPr lvl="1"/>
            <a:r>
              <a:rPr lang="en-US" sz="2400" dirty="0" smtClean="0"/>
              <a:t>Rejected implicit right of action</a:t>
            </a:r>
          </a:p>
          <a:p>
            <a:pPr lvl="1"/>
            <a:r>
              <a:rPr lang="en-US" sz="2400" dirty="0" smtClean="0"/>
              <a:t>Numerous remedies available to protect consumers    </a:t>
            </a:r>
          </a:p>
          <a:p>
            <a:endParaRPr lang="en-US" dirty="0"/>
          </a:p>
        </p:txBody>
      </p:sp>
      <p:sp>
        <p:nvSpPr>
          <p:cNvPr id="3" name="Title 2"/>
          <p:cNvSpPr>
            <a:spLocks noGrp="1"/>
          </p:cNvSpPr>
          <p:nvPr>
            <p:ph type="title"/>
          </p:nvPr>
        </p:nvSpPr>
        <p:spPr/>
        <p:txBody>
          <a:bodyPr>
            <a:normAutofit/>
          </a:bodyPr>
          <a:lstStyle/>
          <a:p>
            <a:r>
              <a:rPr lang="en-US" sz="4000" b="1" dirty="0" smtClean="0"/>
              <a:t>Unlicensed Practice:  Home Value </a:t>
            </a:r>
            <a:endParaRPr lang="en-US" sz="4000" b="1" dirty="0"/>
          </a:p>
        </p:txBody>
      </p:sp>
      <p:sp>
        <p:nvSpPr>
          <p:cNvPr id="4" name="TextBox 3"/>
          <p:cNvSpPr txBox="1"/>
          <p:nvPr/>
        </p:nvSpPr>
        <p:spPr>
          <a:xfrm>
            <a:off x="401782" y="1600200"/>
            <a:ext cx="4170218" cy="584775"/>
          </a:xfrm>
          <a:prstGeom prst="rect">
            <a:avLst/>
          </a:prstGeom>
          <a:noFill/>
        </p:spPr>
        <p:txBody>
          <a:bodyPr wrap="square" rtlCol="0">
            <a:spAutoFit/>
          </a:bodyPr>
          <a:lstStyle/>
          <a:p>
            <a:r>
              <a:rPr lang="en-US" sz="1600" b="1" i="1" dirty="0" smtClean="0"/>
              <a:t>Patel v. Zillow Inc. </a:t>
            </a:r>
            <a:r>
              <a:rPr lang="en-US" sz="1600" dirty="0" smtClean="0"/>
              <a:t> 2017 U.S Dist. LEXIS 134785, ( Dist. Ct. 2017) </a:t>
            </a:r>
            <a:endParaRPr lang="en-US" sz="1600" dirty="0"/>
          </a:p>
        </p:txBody>
      </p:sp>
    </p:spTree>
    <p:extLst>
      <p:ext uri="{BB962C8B-B14F-4D97-AF65-F5344CB8AC3E}">
        <p14:creationId xmlns:p14="http://schemas.microsoft.com/office/powerpoint/2010/main" val="10848975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2209800"/>
            <a:ext cx="7886700" cy="4351338"/>
          </a:xfrm>
        </p:spPr>
        <p:txBody>
          <a:bodyPr>
            <a:normAutofit/>
          </a:bodyPr>
          <a:lstStyle/>
          <a:p>
            <a:r>
              <a:rPr lang="en-US" sz="2400" dirty="0" smtClean="0"/>
              <a:t>Argued First Amendment, freedom of speech </a:t>
            </a:r>
          </a:p>
          <a:p>
            <a:r>
              <a:rPr lang="en-US" sz="2400" dirty="0" smtClean="0"/>
              <a:t>Cross motions for summary judgment</a:t>
            </a:r>
          </a:p>
          <a:p>
            <a:r>
              <a:rPr lang="en-US" sz="2400" dirty="0" smtClean="0"/>
              <a:t>Court awarded Board motion re facial challenge to practice act</a:t>
            </a:r>
          </a:p>
          <a:p>
            <a:r>
              <a:rPr lang="en-US" sz="2400" dirty="0" smtClean="0"/>
              <a:t> Court awarded Husband’s motion to all other aspects of litigation </a:t>
            </a:r>
          </a:p>
          <a:p>
            <a:pPr lvl="1"/>
            <a:r>
              <a:rPr lang="en-US" sz="2400" dirty="0" smtClean="0"/>
              <a:t>Prohibition on use of “engineer” stricken from law</a:t>
            </a:r>
          </a:p>
          <a:p>
            <a:pPr lvl="1"/>
            <a:r>
              <a:rPr lang="en-US" sz="2400" dirty="0" smtClean="0"/>
              <a:t>Permanent injunction in favor of husband granted </a:t>
            </a:r>
            <a:endParaRPr lang="en-US" sz="2400" dirty="0"/>
          </a:p>
        </p:txBody>
      </p:sp>
      <p:sp>
        <p:nvSpPr>
          <p:cNvPr id="3" name="Title 2"/>
          <p:cNvSpPr>
            <a:spLocks noGrp="1"/>
          </p:cNvSpPr>
          <p:nvPr>
            <p:ph type="title"/>
          </p:nvPr>
        </p:nvSpPr>
        <p:spPr/>
        <p:txBody>
          <a:bodyPr/>
          <a:lstStyle/>
          <a:p>
            <a:r>
              <a:rPr lang="en-US" dirty="0" smtClean="0"/>
              <a:t>Speech v Unlicensed Practice </a:t>
            </a:r>
            <a:endParaRPr lang="en-US" dirty="0"/>
          </a:p>
        </p:txBody>
      </p:sp>
      <p:sp>
        <p:nvSpPr>
          <p:cNvPr id="4" name="TextBox 3"/>
          <p:cNvSpPr txBox="1"/>
          <p:nvPr/>
        </p:nvSpPr>
        <p:spPr>
          <a:xfrm>
            <a:off x="533400" y="1371600"/>
            <a:ext cx="4551218" cy="584775"/>
          </a:xfrm>
          <a:prstGeom prst="rect">
            <a:avLst/>
          </a:prstGeom>
          <a:noFill/>
        </p:spPr>
        <p:txBody>
          <a:bodyPr wrap="square" rtlCol="0">
            <a:spAutoFit/>
          </a:bodyPr>
          <a:lstStyle/>
          <a:p>
            <a:r>
              <a:rPr lang="en-US" sz="1600" b="1" i="1" dirty="0" err="1" smtClean="0"/>
              <a:t>Jarlstrom</a:t>
            </a:r>
            <a:r>
              <a:rPr lang="en-US" sz="1600" b="1" i="1" dirty="0" smtClean="0"/>
              <a:t> v. Aldridge,  </a:t>
            </a:r>
          </a:p>
          <a:p>
            <a:r>
              <a:rPr lang="en-US" sz="1600" dirty="0" smtClean="0"/>
              <a:t>2018 U.S Dist. LEXIS 517427, ( Dist. Ct. 2018) </a:t>
            </a:r>
            <a:endParaRPr lang="en-US" sz="1600" dirty="0"/>
          </a:p>
        </p:txBody>
      </p:sp>
    </p:spTree>
    <p:extLst>
      <p:ext uri="{BB962C8B-B14F-4D97-AF65-F5344CB8AC3E}">
        <p14:creationId xmlns:p14="http://schemas.microsoft.com/office/powerpoint/2010/main" val="42597231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362200"/>
            <a:ext cx="7886700" cy="4351338"/>
          </a:xfrm>
        </p:spPr>
        <p:txBody>
          <a:bodyPr>
            <a:normAutofit/>
          </a:bodyPr>
          <a:lstStyle/>
          <a:p>
            <a:r>
              <a:rPr lang="en-US" sz="2400" dirty="0" smtClean="0"/>
              <a:t>Husband (engineer in Sweden) researched red light cameras (wife received a ticket in the mail)</a:t>
            </a:r>
          </a:p>
          <a:p>
            <a:r>
              <a:rPr lang="en-US" sz="2400" dirty="0" smtClean="0"/>
              <a:t>Submitted research conclusions to Oregon Board </a:t>
            </a:r>
          </a:p>
          <a:p>
            <a:r>
              <a:rPr lang="en-US" sz="2400" dirty="0" smtClean="0"/>
              <a:t>Board, in turn, fined him for unlicensed practice of engineering and referring to himself as engineer </a:t>
            </a:r>
          </a:p>
          <a:p>
            <a:r>
              <a:rPr lang="en-US" sz="2400" dirty="0" smtClean="0"/>
              <a:t>Husband sued board</a:t>
            </a:r>
          </a:p>
          <a:p>
            <a:r>
              <a:rPr lang="en-US" sz="2400" dirty="0" smtClean="0"/>
              <a:t>Procedural history……….NEXT SLIDE </a:t>
            </a:r>
            <a:endParaRPr lang="en-US" sz="2400" dirty="0"/>
          </a:p>
        </p:txBody>
      </p:sp>
      <p:sp>
        <p:nvSpPr>
          <p:cNvPr id="3" name="Title 2"/>
          <p:cNvSpPr>
            <a:spLocks noGrp="1"/>
          </p:cNvSpPr>
          <p:nvPr>
            <p:ph type="title"/>
          </p:nvPr>
        </p:nvSpPr>
        <p:spPr/>
        <p:txBody>
          <a:bodyPr/>
          <a:lstStyle/>
          <a:p>
            <a:r>
              <a:rPr lang="en-US" dirty="0" smtClean="0"/>
              <a:t>Speech v Unlicensed Practice </a:t>
            </a:r>
            <a:endParaRPr lang="en-US" dirty="0"/>
          </a:p>
        </p:txBody>
      </p:sp>
      <p:sp>
        <p:nvSpPr>
          <p:cNvPr id="4" name="TextBox 3"/>
          <p:cNvSpPr txBox="1"/>
          <p:nvPr/>
        </p:nvSpPr>
        <p:spPr>
          <a:xfrm>
            <a:off x="533400" y="1447800"/>
            <a:ext cx="4551218" cy="584775"/>
          </a:xfrm>
          <a:prstGeom prst="rect">
            <a:avLst/>
          </a:prstGeom>
          <a:noFill/>
        </p:spPr>
        <p:txBody>
          <a:bodyPr wrap="square" rtlCol="0">
            <a:spAutoFit/>
          </a:bodyPr>
          <a:lstStyle/>
          <a:p>
            <a:r>
              <a:rPr lang="en-US" sz="1600" b="1" i="1" dirty="0" err="1" smtClean="0"/>
              <a:t>Jarlstrom</a:t>
            </a:r>
            <a:r>
              <a:rPr lang="en-US" sz="1600" b="1" i="1" dirty="0" smtClean="0"/>
              <a:t> v. Aldridge,  </a:t>
            </a:r>
          </a:p>
          <a:p>
            <a:r>
              <a:rPr lang="en-US" sz="1600" dirty="0" smtClean="0"/>
              <a:t>2018 U.S Dist. LEXIS 517427, ( Dist. Ct. 2018) </a:t>
            </a:r>
            <a:endParaRPr lang="en-US" sz="1600" dirty="0"/>
          </a:p>
        </p:txBody>
      </p:sp>
    </p:spTree>
    <p:extLst>
      <p:ext uri="{BB962C8B-B14F-4D97-AF65-F5344CB8AC3E}">
        <p14:creationId xmlns:p14="http://schemas.microsoft.com/office/powerpoint/2010/main" val="9918689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Jarlstrom</a:t>
            </a:r>
            <a:r>
              <a:rPr lang="en-US" dirty="0" smtClean="0"/>
              <a:t> v. Aldridge </a:t>
            </a:r>
            <a:r>
              <a:rPr lang="en-US" sz="2000" dirty="0" smtClean="0"/>
              <a:t>(OR 2017)</a:t>
            </a:r>
            <a:endParaRPr lang="en-US" dirty="0"/>
          </a:p>
        </p:txBody>
      </p:sp>
      <p:sp>
        <p:nvSpPr>
          <p:cNvPr id="3" name="Content Placeholder 2"/>
          <p:cNvSpPr>
            <a:spLocks noGrp="1"/>
          </p:cNvSpPr>
          <p:nvPr>
            <p:ph idx="1"/>
          </p:nvPr>
        </p:nvSpPr>
        <p:spPr/>
        <p:txBody>
          <a:bodyPr>
            <a:normAutofit/>
          </a:bodyPr>
          <a:lstStyle/>
          <a:p>
            <a:r>
              <a:rPr lang="en-US" b="0" dirty="0">
                <a:solidFill>
                  <a:schemeClr val="tx2"/>
                </a:solidFill>
              </a:rPr>
              <a:t>The United States District Court for the District of Oregon denied the Oregon State Board of Examiners for Engineering and Land Surveying Motion for entry of judgment in First Amendment case filed by person who was the subject of an administrative disciplinary action for the unlicensed practice of engineering. The Plaintiff undertook a traffic study related to red light cameras based upon his wife being issued a ticket. The Board found that the Plaintiff engaged in the unlicensed practice of engineering and fined him. Thereafter, the Plaintiff filed a lawsuit against the Board alleging the practice act violated his First Amendment rights both as applied and facially. </a:t>
            </a:r>
            <a:endParaRPr lang="en-US" dirty="0">
              <a:solidFill>
                <a:schemeClr val="tx2"/>
              </a:solidFill>
            </a:endParaRPr>
          </a:p>
        </p:txBody>
      </p:sp>
    </p:spTree>
    <p:extLst>
      <p:ext uri="{BB962C8B-B14F-4D97-AF65-F5344CB8AC3E}">
        <p14:creationId xmlns:p14="http://schemas.microsoft.com/office/powerpoint/2010/main" val="11212944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Jarlstrom</a:t>
            </a:r>
            <a:r>
              <a:rPr lang="en-US" dirty="0" smtClean="0"/>
              <a:t> v. Aldridge </a:t>
            </a:r>
            <a:r>
              <a:rPr lang="en-US" sz="2000" dirty="0" smtClean="0"/>
              <a:t>(OR 2017)</a:t>
            </a:r>
            <a:endParaRPr lang="en-US" dirty="0"/>
          </a:p>
        </p:txBody>
      </p:sp>
      <p:sp>
        <p:nvSpPr>
          <p:cNvPr id="3" name="Content Placeholder 2"/>
          <p:cNvSpPr>
            <a:spLocks noGrp="1"/>
          </p:cNvSpPr>
          <p:nvPr>
            <p:ph idx="1"/>
          </p:nvPr>
        </p:nvSpPr>
        <p:spPr/>
        <p:txBody>
          <a:bodyPr>
            <a:normAutofit/>
          </a:bodyPr>
          <a:lstStyle/>
          <a:p>
            <a:r>
              <a:rPr lang="en-US" b="0" dirty="0" smtClean="0">
                <a:solidFill>
                  <a:schemeClr val="tx2"/>
                </a:solidFill>
              </a:rPr>
              <a:t>After </a:t>
            </a:r>
            <a:r>
              <a:rPr lang="en-US" b="0" dirty="0">
                <a:solidFill>
                  <a:schemeClr val="tx2"/>
                </a:solidFill>
              </a:rPr>
              <a:t>some procedural wrangling, the Board admitted the application of the act to Plaintiff violated his First Amendment rights and moved for entry of judgment. The court referred to this filing as "procedurally unusual." The Board only sought entry of judgment as to the Plaintiff's allegation as applied to him, not facially. The court denied the Board motion finding that not enough information was available to the court to allow for a determination of whether the as applied application of the act would provide the Plaintiff with the fullest relief to which he may be entitled. Thus, the Board motion was denied.</a:t>
            </a:r>
            <a:endParaRPr lang="en-US" dirty="0">
              <a:solidFill>
                <a:schemeClr val="tx2"/>
              </a:solidFill>
            </a:endParaRPr>
          </a:p>
        </p:txBody>
      </p:sp>
    </p:spTree>
    <p:extLst>
      <p:ext uri="{BB962C8B-B14F-4D97-AF65-F5344CB8AC3E}">
        <p14:creationId xmlns:p14="http://schemas.microsoft.com/office/powerpoint/2010/main" val="23014178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26"/>
            <a:ext cx="8210550" cy="1325563"/>
          </a:xfrm>
        </p:spPr>
        <p:txBody>
          <a:bodyPr>
            <a:normAutofit/>
          </a:bodyPr>
          <a:lstStyle/>
          <a:p>
            <a:r>
              <a:rPr lang="en-US" sz="4000" b="1" dirty="0" smtClean="0"/>
              <a:t>Student Dismissal:  Criminal Conviction </a:t>
            </a:r>
            <a:endParaRPr lang="en-US" sz="4000" b="1" dirty="0"/>
          </a:p>
        </p:txBody>
      </p:sp>
      <p:sp>
        <p:nvSpPr>
          <p:cNvPr id="3" name="Content Placeholder 2"/>
          <p:cNvSpPr>
            <a:spLocks noGrp="1"/>
          </p:cNvSpPr>
          <p:nvPr>
            <p:ph idx="1"/>
          </p:nvPr>
        </p:nvSpPr>
        <p:spPr>
          <a:xfrm>
            <a:off x="609600" y="2425649"/>
            <a:ext cx="7886700" cy="4351338"/>
          </a:xfrm>
        </p:spPr>
        <p:txBody>
          <a:bodyPr>
            <a:normAutofit/>
          </a:bodyPr>
          <a:lstStyle/>
          <a:p>
            <a:r>
              <a:rPr lang="en-US" sz="2400" dirty="0" smtClean="0"/>
              <a:t>Connecticut education program terminated enrollment of student based upon criminal convictions (guilty plea; mail and wire fraud)</a:t>
            </a:r>
          </a:p>
          <a:p>
            <a:r>
              <a:rPr lang="en-US" sz="2400" dirty="0" smtClean="0"/>
              <a:t>Student handbook and school policies noted crimes of moral turpitude or felonies constituted grounds for dismissal</a:t>
            </a:r>
          </a:p>
          <a:p>
            <a:r>
              <a:rPr lang="en-US" sz="2400" i="1" dirty="0" smtClean="0"/>
              <a:t>Court</a:t>
            </a:r>
            <a:r>
              <a:rPr lang="en-US" sz="2400" dirty="0" smtClean="0"/>
              <a:t> upheld actions of the school finding that the student was adequately advised of consequences of criminal conviction  </a:t>
            </a:r>
          </a:p>
          <a:p>
            <a:endParaRPr lang="en-US" dirty="0"/>
          </a:p>
        </p:txBody>
      </p:sp>
      <p:sp>
        <p:nvSpPr>
          <p:cNvPr id="4" name="Rectangle 3"/>
          <p:cNvSpPr/>
          <p:nvPr/>
        </p:nvSpPr>
        <p:spPr>
          <a:xfrm>
            <a:off x="533400" y="1690689"/>
            <a:ext cx="5867400" cy="584775"/>
          </a:xfrm>
          <a:prstGeom prst="rect">
            <a:avLst/>
          </a:prstGeom>
        </p:spPr>
        <p:txBody>
          <a:bodyPr wrap="square">
            <a:spAutoFit/>
          </a:bodyPr>
          <a:lstStyle/>
          <a:p>
            <a:r>
              <a:rPr lang="en-US" sz="1600" b="1" i="1" dirty="0" smtClean="0"/>
              <a:t>Goetz v. University of Bridgeport, </a:t>
            </a:r>
          </a:p>
          <a:p>
            <a:r>
              <a:rPr lang="en-US" sz="1600" dirty="0" smtClean="0"/>
              <a:t>2018 Conn. Super. LEXIS 119, (Sup. </a:t>
            </a:r>
            <a:r>
              <a:rPr lang="en-US" sz="1600" dirty="0" err="1" smtClean="0"/>
              <a:t>Crt</a:t>
            </a:r>
            <a:r>
              <a:rPr lang="en-US" sz="1600" dirty="0" smtClean="0"/>
              <a:t>. 2018)</a:t>
            </a:r>
            <a:endParaRPr lang="en-US" sz="1600" dirty="0"/>
          </a:p>
        </p:txBody>
      </p:sp>
    </p:spTree>
    <p:extLst>
      <p:ext uri="{BB962C8B-B14F-4D97-AF65-F5344CB8AC3E}">
        <p14:creationId xmlns:p14="http://schemas.microsoft.com/office/powerpoint/2010/main" val="9487283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7267"/>
            <a:ext cx="7886700" cy="1325563"/>
          </a:xfrm>
        </p:spPr>
        <p:txBody>
          <a:bodyPr>
            <a:normAutofit/>
          </a:bodyPr>
          <a:lstStyle/>
          <a:p>
            <a:r>
              <a:rPr lang="en-US" sz="4000" b="1" dirty="0" smtClean="0"/>
              <a:t>Conviction v Conduct</a:t>
            </a:r>
            <a:endParaRPr lang="en-US" sz="4000" b="1" dirty="0"/>
          </a:p>
        </p:txBody>
      </p:sp>
      <p:sp>
        <p:nvSpPr>
          <p:cNvPr id="3" name="Content Placeholder 2"/>
          <p:cNvSpPr>
            <a:spLocks noGrp="1"/>
          </p:cNvSpPr>
          <p:nvPr>
            <p:ph idx="1"/>
          </p:nvPr>
        </p:nvSpPr>
        <p:spPr>
          <a:xfrm>
            <a:off x="628650" y="2362200"/>
            <a:ext cx="7886700" cy="4351338"/>
          </a:xfrm>
        </p:spPr>
        <p:txBody>
          <a:bodyPr>
            <a:normAutofit/>
          </a:bodyPr>
          <a:lstStyle/>
          <a:p>
            <a:r>
              <a:rPr lang="en-US" sz="2400" dirty="0" smtClean="0"/>
              <a:t>Applicant for licensure as an RN, 4 convictions</a:t>
            </a:r>
          </a:p>
          <a:p>
            <a:r>
              <a:rPr lang="en-US" sz="2400" dirty="0" smtClean="0"/>
              <a:t>Convictions; misdemeanors, later “dismissed” </a:t>
            </a:r>
          </a:p>
          <a:p>
            <a:r>
              <a:rPr lang="en-US" sz="2400" dirty="0" smtClean="0"/>
              <a:t>Board denied licensure, Circuit court reversed, citing Business Code which bars boards from denying licensure solely on basis of conviction that has been dismissed</a:t>
            </a:r>
          </a:p>
          <a:p>
            <a:r>
              <a:rPr lang="en-US" sz="2400" i="1" dirty="0" smtClean="0"/>
              <a:t>Court of appeals </a:t>
            </a:r>
            <a:r>
              <a:rPr lang="en-US" sz="2400" dirty="0" smtClean="0"/>
              <a:t>reversed finding that the board can rely upon “conduct” as a basis for denials</a:t>
            </a:r>
          </a:p>
          <a:p>
            <a:r>
              <a:rPr lang="en-US" sz="2400" b="1" dirty="0" smtClean="0">
                <a:solidFill>
                  <a:srgbClr val="00B050"/>
                </a:solidFill>
              </a:rPr>
              <a:t>NOTE: in 2020, new CA legislation will prohibit reliance on conduct </a:t>
            </a:r>
          </a:p>
          <a:p>
            <a:endParaRPr lang="en-US" dirty="0" smtClean="0"/>
          </a:p>
          <a:p>
            <a:endParaRPr lang="en-US" dirty="0"/>
          </a:p>
        </p:txBody>
      </p:sp>
      <p:sp>
        <p:nvSpPr>
          <p:cNvPr id="4" name="Rectangle 3"/>
          <p:cNvSpPr/>
          <p:nvPr/>
        </p:nvSpPr>
        <p:spPr>
          <a:xfrm>
            <a:off x="381000" y="1371600"/>
            <a:ext cx="3962400" cy="584775"/>
          </a:xfrm>
          <a:prstGeom prst="rect">
            <a:avLst/>
          </a:prstGeom>
        </p:spPr>
        <p:txBody>
          <a:bodyPr wrap="square">
            <a:spAutoFit/>
          </a:bodyPr>
          <a:lstStyle/>
          <a:p>
            <a:r>
              <a:rPr lang="en-US" sz="1600" b="1" i="1" dirty="0" err="1" smtClean="0"/>
              <a:t>Moustafa</a:t>
            </a:r>
            <a:r>
              <a:rPr lang="en-US" sz="1600" b="1" i="1" dirty="0" smtClean="0"/>
              <a:t> v. Board of Registered Nursing, </a:t>
            </a:r>
          </a:p>
          <a:p>
            <a:r>
              <a:rPr lang="en-US" sz="1600" dirty="0" smtClean="0"/>
              <a:t>2018 Cal. App. LEXIS 1135*, ( App. Ct. 2018) </a:t>
            </a:r>
            <a:endParaRPr lang="en-US" sz="1600" dirty="0"/>
          </a:p>
        </p:txBody>
      </p:sp>
    </p:spTree>
    <p:extLst>
      <p:ext uri="{BB962C8B-B14F-4D97-AF65-F5344CB8AC3E}">
        <p14:creationId xmlns:p14="http://schemas.microsoft.com/office/powerpoint/2010/main" val="7361523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Schultz v. Delaware Board of </a:t>
            </a:r>
            <a:r>
              <a:rPr lang="en-US" b="1" dirty="0" smtClean="0">
                <a:solidFill>
                  <a:srgbClr val="FF0000"/>
                </a:solidFill>
              </a:rPr>
              <a:t>Architects </a:t>
            </a:r>
            <a:r>
              <a:rPr lang="en-US" sz="3100" b="1" dirty="0" smtClean="0">
                <a:solidFill>
                  <a:srgbClr val="FF0000"/>
                </a:solidFill>
              </a:rPr>
              <a:t>(2018)</a:t>
            </a:r>
            <a:endParaRPr lang="en-US" sz="3100" b="1" dirty="0">
              <a:solidFill>
                <a:srgbClr val="FF0000"/>
              </a:solidFill>
            </a:endParaRPr>
          </a:p>
        </p:txBody>
      </p:sp>
      <p:sp>
        <p:nvSpPr>
          <p:cNvPr id="3" name="Content Placeholder 2"/>
          <p:cNvSpPr>
            <a:spLocks noGrp="1"/>
          </p:cNvSpPr>
          <p:nvPr>
            <p:ph idx="1"/>
          </p:nvPr>
        </p:nvSpPr>
        <p:spPr/>
        <p:txBody>
          <a:bodyPr>
            <a:normAutofit/>
          </a:bodyPr>
          <a:lstStyle/>
          <a:p>
            <a:r>
              <a:rPr lang="en-US" sz="2800" dirty="0"/>
              <a:t>A Superior Court in Delaware affirmed the Board of Architecture's Letter of Reprimand and fine imposed on a licensee who failed to complete required CE hours. The licensee argued that because his failure was a miscalculation and not intentional, he could not be disciplined. The Court disagreed, finding that intent was of no matter in statute and the Board's  order was supported by substantial evidence.</a:t>
            </a:r>
          </a:p>
        </p:txBody>
      </p:sp>
    </p:spTree>
    <p:extLst>
      <p:ext uri="{BB962C8B-B14F-4D97-AF65-F5344CB8AC3E}">
        <p14:creationId xmlns:p14="http://schemas.microsoft.com/office/powerpoint/2010/main" val="41072851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1066800"/>
            <a:ext cx="5257800" cy="5257800"/>
          </a:xfrm>
          <a:prstGeom prst="rect">
            <a:avLst/>
          </a:prstGeom>
        </p:spPr>
      </p:pic>
    </p:spTree>
    <p:extLst>
      <p:ext uri="{BB962C8B-B14F-4D97-AF65-F5344CB8AC3E}">
        <p14:creationId xmlns:p14="http://schemas.microsoft.com/office/powerpoint/2010/main" val="19331243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685800"/>
          </a:xfrm>
        </p:spPr>
        <p:txBody>
          <a:bodyPr>
            <a:normAutofit/>
          </a:bodyPr>
          <a:lstStyle/>
          <a:p>
            <a:r>
              <a:rPr lang="en-US" sz="4000" b="1" dirty="0" smtClean="0"/>
              <a:t>Unlicensed Practice </a:t>
            </a:r>
            <a:endParaRPr lang="en-US" sz="4000" b="1" dirty="0"/>
          </a:p>
        </p:txBody>
      </p:sp>
      <p:sp>
        <p:nvSpPr>
          <p:cNvPr id="3" name="Content Placeholder 2"/>
          <p:cNvSpPr>
            <a:spLocks noGrp="1"/>
          </p:cNvSpPr>
          <p:nvPr>
            <p:ph idx="1"/>
          </p:nvPr>
        </p:nvSpPr>
        <p:spPr>
          <a:xfrm>
            <a:off x="304800" y="1371600"/>
            <a:ext cx="8534400" cy="4572000"/>
          </a:xfrm>
        </p:spPr>
        <p:txBody>
          <a:bodyPr>
            <a:noAutofit/>
          </a:bodyPr>
          <a:lstStyle/>
          <a:p>
            <a:r>
              <a:rPr lang="en-US" sz="2000" dirty="0" smtClean="0">
                <a:solidFill>
                  <a:schemeClr val="tx2"/>
                </a:solidFill>
              </a:rPr>
              <a:t>OR Supreme Court determined </a:t>
            </a:r>
          </a:p>
          <a:p>
            <a:pPr lvl="1"/>
            <a:r>
              <a:rPr lang="en-US" sz="2400" dirty="0" smtClean="0">
                <a:solidFill>
                  <a:schemeClr val="tx2"/>
                </a:solidFill>
              </a:rPr>
              <a:t>that undertaking </a:t>
            </a:r>
            <a:r>
              <a:rPr lang="en-US" sz="2400" dirty="0">
                <a:solidFill>
                  <a:schemeClr val="tx2"/>
                </a:solidFill>
              </a:rPr>
              <a:t>planning and designing </a:t>
            </a:r>
            <a:r>
              <a:rPr lang="en-US" sz="2400" i="1" dirty="0">
                <a:solidFill>
                  <a:schemeClr val="tx2"/>
                </a:solidFill>
              </a:rPr>
              <a:t>in contemplation of </a:t>
            </a:r>
            <a:r>
              <a:rPr lang="en-US" sz="2400" dirty="0">
                <a:solidFill>
                  <a:schemeClr val="tx2"/>
                </a:solidFill>
              </a:rPr>
              <a:t>erecting a building in Oregon constitutes the practice and is subject to </a:t>
            </a:r>
            <a:r>
              <a:rPr lang="en-US" sz="2400" dirty="0" smtClean="0">
                <a:solidFill>
                  <a:schemeClr val="tx2"/>
                </a:solidFill>
              </a:rPr>
              <a:t>regulation by the Board.</a:t>
            </a:r>
          </a:p>
          <a:p>
            <a:pPr marL="109728" indent="0">
              <a:buNone/>
            </a:pPr>
            <a:endParaRPr lang="en-US" sz="2400" dirty="0" smtClean="0">
              <a:solidFill>
                <a:schemeClr val="tx2"/>
              </a:solidFill>
            </a:endParaRPr>
          </a:p>
          <a:p>
            <a:pPr lvl="1"/>
            <a:r>
              <a:rPr lang="en-US" sz="2400" dirty="0" smtClean="0">
                <a:solidFill>
                  <a:schemeClr val="tx2"/>
                </a:solidFill>
              </a:rPr>
              <a:t>Referencing </a:t>
            </a:r>
            <a:r>
              <a:rPr lang="en-US" sz="2400" dirty="0">
                <a:solidFill>
                  <a:schemeClr val="tx2"/>
                </a:solidFill>
              </a:rPr>
              <a:t>on </a:t>
            </a:r>
            <a:r>
              <a:rPr lang="en-US" sz="2400" dirty="0" smtClean="0">
                <a:solidFill>
                  <a:schemeClr val="tx2"/>
                </a:solidFill>
              </a:rPr>
              <a:t>company </a:t>
            </a:r>
            <a:r>
              <a:rPr lang="en-US" sz="2400" dirty="0">
                <a:solidFill>
                  <a:schemeClr val="tx2"/>
                </a:solidFill>
              </a:rPr>
              <a:t>website “licensed in the State of Oregon (pending)” when no such application had been </a:t>
            </a:r>
            <a:r>
              <a:rPr lang="en-US" sz="2400" dirty="0" smtClean="0">
                <a:solidFill>
                  <a:schemeClr val="tx2"/>
                </a:solidFill>
              </a:rPr>
              <a:t>filed, </a:t>
            </a:r>
            <a:r>
              <a:rPr lang="en-US" sz="2400" dirty="0">
                <a:solidFill>
                  <a:schemeClr val="tx2"/>
                </a:solidFill>
              </a:rPr>
              <a:t>was misleading to the public and violated the practice act prohibition from using the term architect or other related term(s</a:t>
            </a:r>
            <a:r>
              <a:rPr lang="en-US" sz="2400" dirty="0" smtClean="0">
                <a:solidFill>
                  <a:schemeClr val="tx2"/>
                </a:solidFill>
              </a:rPr>
              <a:t>).</a:t>
            </a:r>
          </a:p>
          <a:p>
            <a:pPr marL="109728" indent="0">
              <a:buNone/>
            </a:pPr>
            <a:endParaRPr lang="en-US" sz="2400" dirty="0" smtClean="0">
              <a:solidFill>
                <a:schemeClr val="tx2"/>
              </a:solidFill>
            </a:endParaRPr>
          </a:p>
          <a:p>
            <a:pPr lvl="1"/>
            <a:r>
              <a:rPr lang="en-US" sz="2400" dirty="0">
                <a:solidFill>
                  <a:schemeClr val="tx2"/>
                </a:solidFill>
              </a:rPr>
              <a:t>C</a:t>
            </a:r>
            <a:r>
              <a:rPr lang="en-US" sz="2400" dirty="0" smtClean="0">
                <a:solidFill>
                  <a:schemeClr val="tx2"/>
                </a:solidFill>
              </a:rPr>
              <a:t>ommercial </a:t>
            </a:r>
            <a:r>
              <a:rPr lang="en-US" sz="2400" dirty="0">
                <a:solidFill>
                  <a:schemeClr val="tx2"/>
                </a:solidFill>
              </a:rPr>
              <a:t>speech is subject to regulation and that false and misleading speech can be regulated.</a:t>
            </a:r>
          </a:p>
          <a:p>
            <a:endParaRPr lang="en-US" sz="1700" dirty="0" smtClean="0">
              <a:solidFill>
                <a:schemeClr val="tx2"/>
              </a:solidFill>
            </a:endParaRPr>
          </a:p>
          <a:p>
            <a:endParaRPr lang="en-US" sz="1700" dirty="0" smtClean="0">
              <a:solidFill>
                <a:schemeClr val="tx2"/>
              </a:solidFill>
            </a:endParaRPr>
          </a:p>
          <a:p>
            <a:endParaRPr lang="en-US" sz="1700" b="1" dirty="0">
              <a:solidFill>
                <a:schemeClr val="accent2"/>
              </a:solidFill>
            </a:endParaRPr>
          </a:p>
        </p:txBody>
      </p:sp>
      <p:sp>
        <p:nvSpPr>
          <p:cNvPr id="4" name="TextBox 3"/>
          <p:cNvSpPr txBox="1"/>
          <p:nvPr/>
        </p:nvSpPr>
        <p:spPr>
          <a:xfrm>
            <a:off x="2209800" y="6214646"/>
            <a:ext cx="7964040" cy="338554"/>
          </a:xfrm>
          <a:prstGeom prst="rect">
            <a:avLst/>
          </a:prstGeom>
          <a:noFill/>
        </p:spPr>
        <p:txBody>
          <a:bodyPr wrap="none" rtlCol="0">
            <a:spAutoFit/>
          </a:bodyPr>
          <a:lstStyle/>
          <a:p>
            <a:r>
              <a:rPr lang="en-US" sz="1600" b="1" i="1" dirty="0"/>
              <a:t>Twist Architecture &amp; Design, Inc. v. OR Bd. of Architect Examiners  </a:t>
            </a:r>
            <a:r>
              <a:rPr lang="en-US" sz="1600" dirty="0"/>
              <a:t>(2017)</a:t>
            </a:r>
            <a:endParaRPr lang="en-US" dirty="0"/>
          </a:p>
        </p:txBody>
      </p:sp>
    </p:spTree>
    <p:extLst>
      <p:ext uri="{BB962C8B-B14F-4D97-AF65-F5344CB8AC3E}">
        <p14:creationId xmlns:p14="http://schemas.microsoft.com/office/powerpoint/2010/main" val="9452969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fontScale="90000"/>
          </a:bodyPr>
          <a:lstStyle/>
          <a:p>
            <a:r>
              <a:rPr lang="en-US" sz="4000" b="1" dirty="0"/>
              <a:t>Twist Architecture &amp; Design, Inc. v. </a:t>
            </a:r>
            <a:r>
              <a:rPr lang="en-US" sz="4000" b="1" dirty="0" smtClean="0"/>
              <a:t>OR Bd. </a:t>
            </a:r>
            <a:r>
              <a:rPr lang="en-US" sz="4000" b="1" dirty="0"/>
              <a:t>of Architect </a:t>
            </a:r>
            <a:r>
              <a:rPr lang="en-US" sz="4000" b="1" dirty="0" smtClean="0"/>
              <a:t>Examiners  </a:t>
            </a:r>
            <a:r>
              <a:rPr lang="en-US" sz="2200" dirty="0" smtClean="0"/>
              <a:t>(2017)</a:t>
            </a:r>
            <a:endParaRPr lang="en-US" sz="2200" dirty="0"/>
          </a:p>
        </p:txBody>
      </p:sp>
      <p:sp>
        <p:nvSpPr>
          <p:cNvPr id="3" name="Content Placeholder 2"/>
          <p:cNvSpPr>
            <a:spLocks noGrp="1"/>
          </p:cNvSpPr>
          <p:nvPr>
            <p:ph idx="1"/>
          </p:nvPr>
        </p:nvSpPr>
        <p:spPr>
          <a:xfrm>
            <a:off x="381000" y="1295400"/>
            <a:ext cx="8534400" cy="5181600"/>
          </a:xfrm>
        </p:spPr>
        <p:txBody>
          <a:bodyPr>
            <a:noAutofit/>
          </a:bodyPr>
          <a:lstStyle/>
          <a:p>
            <a:r>
              <a:rPr lang="en-US" sz="2000" dirty="0">
                <a:solidFill>
                  <a:schemeClr val="tx2"/>
                </a:solidFill>
              </a:rPr>
              <a:t>The Oregon Supreme Court reversed the court of appeals and upheld the Board order finding that the respondent engaged in the unlicensed practice of architecture and unlawfully represented themselves as architects. The court engaged in a thorough analysis of the scope of practice and found that undertaking planning and designing in contemplation of erecting a building in Oregon constitutes the practice and is subject to regulation by the Board. Such is true even if a building is not ultimately erected. The court also held that referencing on the website “licensed in the State of Oregon (pending)” when no such application had been filed and based upon the amount of time that had expired since the development of the website, was </a:t>
            </a:r>
            <a:r>
              <a:rPr lang="en-US" sz="2000" b="1" dirty="0">
                <a:solidFill>
                  <a:schemeClr val="accent2"/>
                </a:solidFill>
              </a:rPr>
              <a:t>misleading to the public and violated the practice act prohibition from using the term architect or other related term(s)</a:t>
            </a:r>
            <a:r>
              <a:rPr lang="en-US" sz="2000" dirty="0">
                <a:solidFill>
                  <a:schemeClr val="tx2"/>
                </a:solidFill>
              </a:rPr>
              <a:t>. Indeed, one of the employees of the respondents was not licensed in any jurisdiction. Finally, the court rejected constitutional arguments propounded by the respondents. It held that regulation of the profession protects the health, safety, and welfare of the public and is a valid exercise of the state’s authority. Further </a:t>
            </a:r>
            <a:r>
              <a:rPr lang="en-US" sz="2000" b="1" dirty="0">
                <a:solidFill>
                  <a:schemeClr val="accent2"/>
                </a:solidFill>
              </a:rPr>
              <a:t>free speech arguments were also rejected as the court held that commercial speech is subject to regulation and that false and misleading speech can be regulated.</a:t>
            </a:r>
          </a:p>
        </p:txBody>
      </p:sp>
    </p:spTree>
    <p:extLst>
      <p:ext uri="{BB962C8B-B14F-4D97-AF65-F5344CB8AC3E}">
        <p14:creationId xmlns:p14="http://schemas.microsoft.com/office/powerpoint/2010/main" val="4156306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62000"/>
          </a:xfrm>
        </p:spPr>
        <p:txBody>
          <a:bodyPr>
            <a:normAutofit/>
          </a:bodyPr>
          <a:lstStyle/>
          <a:p>
            <a:r>
              <a:rPr lang="en-US" sz="4000" b="1" dirty="0" smtClean="0"/>
              <a:t>What Constitutes Practice </a:t>
            </a:r>
            <a:endParaRPr lang="en-US" sz="4000" b="1" dirty="0"/>
          </a:p>
        </p:txBody>
      </p:sp>
      <p:sp>
        <p:nvSpPr>
          <p:cNvPr id="3" name="Content Placeholder 2"/>
          <p:cNvSpPr>
            <a:spLocks noGrp="1"/>
          </p:cNvSpPr>
          <p:nvPr>
            <p:ph idx="1"/>
          </p:nvPr>
        </p:nvSpPr>
        <p:spPr/>
        <p:txBody>
          <a:bodyPr>
            <a:normAutofit/>
          </a:bodyPr>
          <a:lstStyle/>
          <a:p>
            <a:r>
              <a:rPr lang="en-US" dirty="0" smtClean="0">
                <a:solidFill>
                  <a:schemeClr val="tx2"/>
                </a:solidFill>
              </a:rPr>
              <a:t>Board </a:t>
            </a:r>
            <a:r>
              <a:rPr lang="en-US" dirty="0">
                <a:solidFill>
                  <a:schemeClr val="tx2"/>
                </a:solidFill>
              </a:rPr>
              <a:t>suspended </a:t>
            </a:r>
            <a:r>
              <a:rPr lang="en-US" dirty="0" smtClean="0">
                <a:solidFill>
                  <a:schemeClr val="tx2"/>
                </a:solidFill>
              </a:rPr>
              <a:t>a landscape architect </a:t>
            </a:r>
            <a:r>
              <a:rPr lang="en-US" dirty="0">
                <a:solidFill>
                  <a:schemeClr val="tx2"/>
                </a:solidFill>
              </a:rPr>
              <a:t>license for one year and issued a $250 fine for </a:t>
            </a:r>
            <a:r>
              <a:rPr lang="en-US" dirty="0" smtClean="0">
                <a:solidFill>
                  <a:schemeClr val="tx2"/>
                </a:solidFill>
              </a:rPr>
              <a:t>various findings of misconduct (misappropriation of client payments). </a:t>
            </a:r>
          </a:p>
          <a:p>
            <a:r>
              <a:rPr lang="en-US" dirty="0" smtClean="0">
                <a:solidFill>
                  <a:schemeClr val="tx2"/>
                </a:solidFill>
              </a:rPr>
              <a:t>AL Supreme Court: misconduct </a:t>
            </a:r>
            <a:r>
              <a:rPr lang="en-US" dirty="0">
                <a:solidFill>
                  <a:schemeClr val="tx2"/>
                </a:solidFill>
              </a:rPr>
              <a:t>occurred only within the context of the employer-employee relationship at the business in which the landscape architect worked. </a:t>
            </a:r>
            <a:endParaRPr lang="en-US" dirty="0" smtClean="0">
              <a:solidFill>
                <a:schemeClr val="tx2"/>
              </a:solidFill>
            </a:endParaRPr>
          </a:p>
          <a:p>
            <a:r>
              <a:rPr lang="en-US" dirty="0" smtClean="0">
                <a:solidFill>
                  <a:schemeClr val="tx2"/>
                </a:solidFill>
              </a:rPr>
              <a:t>Statute: qualifying </a:t>
            </a:r>
            <a:r>
              <a:rPr lang="en-US" dirty="0">
                <a:solidFill>
                  <a:schemeClr val="tx2"/>
                </a:solidFill>
              </a:rPr>
              <a:t>language “in the practice of landscape </a:t>
            </a:r>
            <a:r>
              <a:rPr lang="en-US" dirty="0" smtClean="0">
                <a:solidFill>
                  <a:schemeClr val="tx2"/>
                </a:solidFill>
              </a:rPr>
              <a:t>architecture”</a:t>
            </a:r>
          </a:p>
          <a:p>
            <a:r>
              <a:rPr lang="en-US" b="1" dirty="0">
                <a:solidFill>
                  <a:schemeClr val="accent2"/>
                </a:solidFill>
              </a:rPr>
              <a:t>The Board was given no deference on its interpretations of its statutes, including its practice act and disciplinary grounds.</a:t>
            </a:r>
            <a:endParaRPr lang="en-US" dirty="0" smtClean="0">
              <a:solidFill>
                <a:schemeClr val="tx2"/>
              </a:solidFill>
            </a:endParaRPr>
          </a:p>
          <a:p>
            <a:endParaRPr lang="en-US" dirty="0">
              <a:solidFill>
                <a:schemeClr val="tx2"/>
              </a:solidFill>
            </a:endParaRPr>
          </a:p>
        </p:txBody>
      </p:sp>
      <p:sp>
        <p:nvSpPr>
          <p:cNvPr id="4" name="TextBox 3"/>
          <p:cNvSpPr txBox="1"/>
          <p:nvPr/>
        </p:nvSpPr>
        <p:spPr>
          <a:xfrm>
            <a:off x="2590800" y="5625530"/>
            <a:ext cx="6400800" cy="369332"/>
          </a:xfrm>
          <a:prstGeom prst="rect">
            <a:avLst/>
          </a:prstGeom>
          <a:noFill/>
        </p:spPr>
        <p:txBody>
          <a:bodyPr wrap="square" rtlCol="0">
            <a:spAutoFit/>
          </a:bodyPr>
          <a:lstStyle/>
          <a:p>
            <a:r>
              <a:rPr lang="en-US" sz="1400" b="1" dirty="0"/>
              <a:t>Ala. Bd. of Examiners of Landscape Architects v. </a:t>
            </a:r>
            <a:r>
              <a:rPr lang="en-US" sz="1400" b="1" dirty="0" err="1"/>
              <a:t>Bostick</a:t>
            </a:r>
            <a:r>
              <a:rPr lang="en-US" sz="1400" b="1" dirty="0"/>
              <a:t>  </a:t>
            </a:r>
            <a:r>
              <a:rPr lang="en-US" dirty="0"/>
              <a:t>(2016) </a:t>
            </a:r>
          </a:p>
        </p:txBody>
      </p:sp>
    </p:spTree>
    <p:extLst>
      <p:ext uri="{BB962C8B-B14F-4D97-AF65-F5344CB8AC3E}">
        <p14:creationId xmlns:p14="http://schemas.microsoft.com/office/powerpoint/2010/main" val="31737644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Ala. Bd. of Examiners of Landscape Architects v. </a:t>
            </a:r>
            <a:r>
              <a:rPr lang="en-US" sz="3600" dirty="0" err="1" smtClean="0"/>
              <a:t>Bostick</a:t>
            </a:r>
            <a:r>
              <a:rPr lang="en-US" sz="3600" dirty="0" smtClean="0"/>
              <a:t>  </a:t>
            </a:r>
            <a:r>
              <a:rPr lang="en-US" sz="2200" dirty="0" smtClean="0"/>
              <a:t>(2016)   (1 of 2)</a:t>
            </a:r>
            <a:endParaRPr lang="en-US" sz="2200" dirty="0"/>
          </a:p>
        </p:txBody>
      </p:sp>
      <p:sp>
        <p:nvSpPr>
          <p:cNvPr id="3" name="Content Placeholder 2"/>
          <p:cNvSpPr>
            <a:spLocks noGrp="1"/>
          </p:cNvSpPr>
          <p:nvPr>
            <p:ph idx="1"/>
          </p:nvPr>
        </p:nvSpPr>
        <p:spPr/>
        <p:txBody>
          <a:bodyPr>
            <a:normAutofit lnSpcReduction="10000"/>
          </a:bodyPr>
          <a:lstStyle/>
          <a:p>
            <a:r>
              <a:rPr lang="en-US" dirty="0">
                <a:solidFill>
                  <a:schemeClr val="tx2"/>
                </a:solidFill>
              </a:rPr>
              <a:t>The Alabama Supreme Court reversed the Court of Appeals thus throwing out the Alabama Board of Examiners of Landscape Architect’s disciplinary action against a landscape architect because </a:t>
            </a:r>
            <a:r>
              <a:rPr lang="en-US" b="1" dirty="0">
                <a:solidFill>
                  <a:schemeClr val="accent2"/>
                </a:solidFill>
              </a:rPr>
              <a:t>the misconduct at issue did not fall within “the practice of landscape architecture</a:t>
            </a:r>
            <a:r>
              <a:rPr lang="en-US" dirty="0">
                <a:solidFill>
                  <a:schemeClr val="tx2"/>
                </a:solidFill>
              </a:rPr>
              <a:t>.” The Board had suspended the license for one year and issued a $250 fine for various </a:t>
            </a:r>
            <a:r>
              <a:rPr lang="en-US" dirty="0" smtClean="0">
                <a:solidFill>
                  <a:schemeClr val="tx2"/>
                </a:solidFill>
              </a:rPr>
              <a:t>misconduct. The </a:t>
            </a:r>
            <a:r>
              <a:rPr lang="en-US" dirty="0">
                <a:solidFill>
                  <a:schemeClr val="tx2"/>
                </a:solidFill>
              </a:rPr>
              <a:t>Supreme Court ruled </a:t>
            </a:r>
            <a:r>
              <a:rPr lang="en-US" dirty="0" smtClean="0">
                <a:solidFill>
                  <a:schemeClr val="tx2"/>
                </a:solidFill>
              </a:rPr>
              <a:t>that the misconduct occurred </a:t>
            </a:r>
            <a:r>
              <a:rPr lang="en-US" dirty="0">
                <a:solidFill>
                  <a:schemeClr val="tx2"/>
                </a:solidFill>
              </a:rPr>
              <a:t>only within the context of the employer-employee relationship at the business in which the landscape architect worked. The landscape architect had misappropriated client payments into his own account by not depositing them into the business account of his employer where he worked as a landscape architect. The three checks totaled $</a:t>
            </a:r>
            <a:r>
              <a:rPr lang="en-US" dirty="0" smtClean="0">
                <a:solidFill>
                  <a:schemeClr val="tx2"/>
                </a:solidFill>
              </a:rPr>
              <a:t>2,196.90</a:t>
            </a:r>
            <a:r>
              <a:rPr lang="en-US" dirty="0">
                <a:solidFill>
                  <a:schemeClr val="tx2"/>
                </a:solidFill>
              </a:rPr>
              <a:t>. The Board held these actions constituted “fraud or deceit,” “negligence or willful misconduct,” and “conduct involving fraud or wanton disregard of the rights of others</a:t>
            </a:r>
            <a:r>
              <a:rPr lang="en-US" dirty="0" smtClean="0">
                <a:solidFill>
                  <a:schemeClr val="tx2"/>
                </a:solidFill>
              </a:rPr>
              <a:t>."</a:t>
            </a:r>
            <a:endParaRPr lang="en-US" dirty="0">
              <a:solidFill>
                <a:schemeClr val="tx2"/>
              </a:solidFill>
            </a:endParaRPr>
          </a:p>
        </p:txBody>
      </p:sp>
    </p:spTree>
    <p:extLst>
      <p:ext uri="{BB962C8B-B14F-4D97-AF65-F5344CB8AC3E}">
        <p14:creationId xmlns:p14="http://schemas.microsoft.com/office/powerpoint/2010/main" val="12992850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Bostick</a:t>
            </a:r>
            <a:r>
              <a:rPr lang="en-US" dirty="0" smtClean="0"/>
              <a:t>, cont.</a:t>
            </a:r>
            <a:endParaRPr lang="en-US" dirty="0"/>
          </a:p>
        </p:txBody>
      </p:sp>
      <p:sp>
        <p:nvSpPr>
          <p:cNvPr id="3" name="Content Placeholder 2"/>
          <p:cNvSpPr>
            <a:spLocks noGrp="1"/>
          </p:cNvSpPr>
          <p:nvPr>
            <p:ph idx="1"/>
          </p:nvPr>
        </p:nvSpPr>
        <p:spPr/>
        <p:txBody>
          <a:bodyPr>
            <a:normAutofit lnSpcReduction="10000"/>
          </a:bodyPr>
          <a:lstStyle/>
          <a:p>
            <a:r>
              <a:rPr lang="en-US" dirty="0">
                <a:solidFill>
                  <a:schemeClr val="tx2"/>
                </a:solidFill>
              </a:rPr>
              <a:t>The Supreme Court ruled that </a:t>
            </a:r>
            <a:r>
              <a:rPr lang="en-US" b="1" dirty="0">
                <a:solidFill>
                  <a:schemeClr val="accent2"/>
                </a:solidFill>
              </a:rPr>
              <a:t>because the first two violations of law were prefaced with the qualifying language “in the practice of landscape architecture,” no violation of law occurred as the misappropriation of client monies happened entirely within the employer-employee relationship. </a:t>
            </a:r>
            <a:r>
              <a:rPr lang="en-US" dirty="0">
                <a:solidFill>
                  <a:schemeClr val="tx2"/>
                </a:solidFill>
              </a:rPr>
              <a:t>A relevant part of this definition was “the performance of professional services” where the financial wrongdoing happened in a business context after all professional services were rendered. As to the latter violation, the record showed no evidence any client was harmed by the failure to deposit monies to the employer. The quality of the services was good, and all services for which clients paid were actually performed. Applicable criminal and civil laws otherwise provided sufficient public protection. </a:t>
            </a:r>
            <a:r>
              <a:rPr lang="en-US" b="1" dirty="0">
                <a:solidFill>
                  <a:schemeClr val="accent2"/>
                </a:solidFill>
              </a:rPr>
              <a:t>The Board was given no deference on its interpretations of its statutes, including its practice act and disciplinary grounds. </a:t>
            </a:r>
            <a:r>
              <a:rPr lang="en-US" dirty="0">
                <a:solidFill>
                  <a:schemeClr val="tx2"/>
                </a:solidFill>
              </a:rPr>
              <a:t>Two justices dissented.</a:t>
            </a:r>
          </a:p>
          <a:p>
            <a:endParaRPr lang="en-US" dirty="0"/>
          </a:p>
        </p:txBody>
      </p:sp>
    </p:spTree>
    <p:extLst>
      <p:ext uri="{BB962C8B-B14F-4D97-AF65-F5344CB8AC3E}">
        <p14:creationId xmlns:p14="http://schemas.microsoft.com/office/powerpoint/2010/main" val="42401860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153400" cy="914400"/>
          </a:xfrm>
        </p:spPr>
        <p:txBody>
          <a:bodyPr>
            <a:noAutofit/>
          </a:bodyPr>
          <a:lstStyle/>
          <a:p>
            <a:r>
              <a:rPr lang="en-US" sz="4000" b="1" dirty="0" smtClean="0"/>
              <a:t>Non-Compliance with Probation </a:t>
            </a:r>
            <a:endParaRPr lang="en-US" sz="4000" b="1" dirty="0"/>
          </a:p>
        </p:txBody>
      </p:sp>
      <p:sp>
        <p:nvSpPr>
          <p:cNvPr id="3" name="Content Placeholder 2"/>
          <p:cNvSpPr>
            <a:spLocks noGrp="1"/>
          </p:cNvSpPr>
          <p:nvPr>
            <p:ph idx="1"/>
          </p:nvPr>
        </p:nvSpPr>
        <p:spPr/>
        <p:txBody>
          <a:bodyPr>
            <a:normAutofit/>
          </a:bodyPr>
          <a:lstStyle/>
          <a:p>
            <a:r>
              <a:rPr lang="en-US" dirty="0" smtClean="0">
                <a:solidFill>
                  <a:schemeClr val="tx2"/>
                </a:solidFill>
              </a:rPr>
              <a:t>Board </a:t>
            </a:r>
            <a:r>
              <a:rPr lang="en-US" dirty="0">
                <a:solidFill>
                  <a:schemeClr val="tx2"/>
                </a:solidFill>
              </a:rPr>
              <a:t>placed </a:t>
            </a:r>
            <a:r>
              <a:rPr lang="en-US" dirty="0" smtClean="0">
                <a:solidFill>
                  <a:schemeClr val="tx2"/>
                </a:solidFill>
              </a:rPr>
              <a:t>architect’s license on </a:t>
            </a:r>
            <a:r>
              <a:rPr lang="en-US" dirty="0">
                <a:solidFill>
                  <a:schemeClr val="tx2"/>
                </a:solidFill>
              </a:rPr>
              <a:t>probation because </a:t>
            </a:r>
            <a:r>
              <a:rPr lang="en-US" dirty="0" smtClean="0">
                <a:solidFill>
                  <a:schemeClr val="tx2"/>
                </a:solidFill>
              </a:rPr>
              <a:t>he failed </a:t>
            </a:r>
            <a:r>
              <a:rPr lang="en-US" dirty="0">
                <a:solidFill>
                  <a:schemeClr val="tx2"/>
                </a:solidFill>
              </a:rPr>
              <a:t>to notify it on his renewal application  that his professional license in Nevada had been subject to discipline</a:t>
            </a:r>
            <a:r>
              <a:rPr lang="en-US" dirty="0" smtClean="0">
                <a:solidFill>
                  <a:schemeClr val="tx2"/>
                </a:solidFill>
              </a:rPr>
              <a:t>.</a:t>
            </a:r>
          </a:p>
          <a:p>
            <a:r>
              <a:rPr lang="en-US" dirty="0" smtClean="0">
                <a:solidFill>
                  <a:schemeClr val="tx2"/>
                </a:solidFill>
              </a:rPr>
              <a:t>Probation </a:t>
            </a:r>
            <a:r>
              <a:rPr lang="en-US" dirty="0">
                <a:solidFill>
                  <a:schemeClr val="tx2"/>
                </a:solidFill>
              </a:rPr>
              <a:t>violation complaint based on deficiencies in two </a:t>
            </a:r>
            <a:r>
              <a:rPr lang="en-US" dirty="0" smtClean="0">
                <a:solidFill>
                  <a:schemeClr val="tx2"/>
                </a:solidFill>
              </a:rPr>
              <a:t>plans – new 3 year probation.</a:t>
            </a:r>
          </a:p>
          <a:p>
            <a:r>
              <a:rPr lang="en-US" dirty="0" smtClean="0">
                <a:solidFill>
                  <a:schemeClr val="tx2"/>
                </a:solidFill>
              </a:rPr>
              <a:t>Court held the </a:t>
            </a:r>
            <a:r>
              <a:rPr lang="en-US" dirty="0">
                <a:solidFill>
                  <a:schemeClr val="tx2"/>
                </a:solidFill>
              </a:rPr>
              <a:t>Board relied on substantial evidence in concluding that the licensee exceeded the scope of "incidental" </a:t>
            </a:r>
            <a:r>
              <a:rPr lang="en-US" dirty="0" smtClean="0">
                <a:solidFill>
                  <a:schemeClr val="tx2"/>
                </a:solidFill>
              </a:rPr>
              <a:t>engineering.  </a:t>
            </a:r>
          </a:p>
          <a:p>
            <a:r>
              <a:rPr lang="en-US" dirty="0" smtClean="0">
                <a:solidFill>
                  <a:schemeClr val="tx2"/>
                </a:solidFill>
              </a:rPr>
              <a:t>Court held that he </a:t>
            </a:r>
            <a:r>
              <a:rPr lang="en-US" dirty="0">
                <a:solidFill>
                  <a:schemeClr val="tx2"/>
                </a:solidFill>
              </a:rPr>
              <a:t>could </a:t>
            </a:r>
            <a:r>
              <a:rPr lang="en-US" dirty="0" smtClean="0">
                <a:solidFill>
                  <a:schemeClr val="tx2"/>
                </a:solidFill>
              </a:rPr>
              <a:t>be </a:t>
            </a:r>
            <a:r>
              <a:rPr lang="en-US" dirty="0">
                <a:solidFill>
                  <a:schemeClr val="tx2"/>
                </a:solidFill>
              </a:rPr>
              <a:t>liable for another's </a:t>
            </a:r>
            <a:r>
              <a:rPr lang="en-US" dirty="0" smtClean="0">
                <a:solidFill>
                  <a:schemeClr val="tx2"/>
                </a:solidFill>
              </a:rPr>
              <a:t>violation of the practice act because he </a:t>
            </a:r>
            <a:r>
              <a:rPr lang="en-US" dirty="0">
                <a:solidFill>
                  <a:schemeClr val="tx2"/>
                </a:solidFill>
              </a:rPr>
              <a:t>set his seal on a building plan, coordinated the work of others, and sought an engineer to seal the plans. </a:t>
            </a:r>
            <a:r>
              <a:rPr lang="en-US" b="1" dirty="0">
                <a:solidFill>
                  <a:schemeClr val="accent2"/>
                </a:solidFill>
              </a:rPr>
              <a:t>By not ensuring that the engineer's title block was complete, he enabled the engineer to violate the law, thereby breaching the public's trust and confidence.</a:t>
            </a:r>
            <a:endParaRPr lang="en-US" dirty="0" smtClean="0">
              <a:solidFill>
                <a:schemeClr val="tx2"/>
              </a:solidFill>
            </a:endParaRPr>
          </a:p>
          <a:p>
            <a:endParaRPr lang="en-US" dirty="0" smtClean="0">
              <a:solidFill>
                <a:schemeClr val="tx2"/>
              </a:solidFill>
            </a:endParaRPr>
          </a:p>
          <a:p>
            <a:endParaRPr lang="en-US" dirty="0">
              <a:solidFill>
                <a:schemeClr val="tx2"/>
              </a:solidFill>
            </a:endParaRPr>
          </a:p>
        </p:txBody>
      </p:sp>
      <p:sp>
        <p:nvSpPr>
          <p:cNvPr id="4" name="TextBox 3"/>
          <p:cNvSpPr txBox="1"/>
          <p:nvPr/>
        </p:nvSpPr>
        <p:spPr>
          <a:xfrm>
            <a:off x="2209800" y="5943600"/>
            <a:ext cx="6858000" cy="584775"/>
          </a:xfrm>
          <a:prstGeom prst="rect">
            <a:avLst/>
          </a:prstGeom>
          <a:noFill/>
        </p:spPr>
        <p:txBody>
          <a:bodyPr wrap="square" rtlCol="0">
            <a:spAutoFit/>
          </a:bodyPr>
          <a:lstStyle/>
          <a:p>
            <a:r>
              <a:rPr lang="en-US" sz="1400" b="1" i="1" dirty="0"/>
              <a:t>Curtis v. MO </a:t>
            </a:r>
            <a:r>
              <a:rPr lang="en-US" sz="1400" b="1" i="1" dirty="0" err="1"/>
              <a:t>Bd</a:t>
            </a:r>
            <a:r>
              <a:rPr lang="en-US" sz="1400" b="1" i="1" dirty="0"/>
              <a:t> for Architects, Professional Engineers, Professional Land Surveyors &amp; Professional Landscape Architects   </a:t>
            </a:r>
            <a:r>
              <a:rPr lang="en-US" dirty="0"/>
              <a:t>(2017) </a:t>
            </a:r>
          </a:p>
        </p:txBody>
      </p:sp>
    </p:spTree>
    <p:extLst>
      <p:ext uri="{BB962C8B-B14F-4D97-AF65-F5344CB8AC3E}">
        <p14:creationId xmlns:p14="http://schemas.microsoft.com/office/powerpoint/2010/main" val="33349223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Curtis v. </a:t>
            </a:r>
            <a:r>
              <a:rPr lang="en-US" sz="2800" b="1" dirty="0" smtClean="0"/>
              <a:t>MO </a:t>
            </a:r>
            <a:r>
              <a:rPr lang="en-US" sz="2800" b="1" dirty="0" err="1" smtClean="0"/>
              <a:t>Bd</a:t>
            </a:r>
            <a:r>
              <a:rPr lang="en-US" sz="2800" b="1" dirty="0" smtClean="0"/>
              <a:t> </a:t>
            </a:r>
            <a:r>
              <a:rPr lang="en-US" sz="2800" b="1" dirty="0"/>
              <a:t>for Architects, Professional Engineers, Professional Land Surveyors &amp; Professional Landscape </a:t>
            </a:r>
            <a:r>
              <a:rPr lang="en-US" sz="2800" b="1" dirty="0" smtClean="0"/>
              <a:t>Architects   </a:t>
            </a:r>
            <a:r>
              <a:rPr lang="en-US" sz="1600" dirty="0" smtClean="0"/>
              <a:t>(2017)  (1 of 2) </a:t>
            </a:r>
            <a:endParaRPr lang="en-US" sz="2400" dirty="0"/>
          </a:p>
        </p:txBody>
      </p:sp>
      <p:sp>
        <p:nvSpPr>
          <p:cNvPr id="3" name="Content Placeholder 2"/>
          <p:cNvSpPr>
            <a:spLocks noGrp="1"/>
          </p:cNvSpPr>
          <p:nvPr>
            <p:ph idx="1"/>
          </p:nvPr>
        </p:nvSpPr>
        <p:spPr>
          <a:xfrm>
            <a:off x="914400" y="1600200"/>
            <a:ext cx="7886700" cy="4803775"/>
          </a:xfrm>
        </p:spPr>
        <p:txBody>
          <a:bodyPr>
            <a:normAutofit/>
          </a:bodyPr>
          <a:lstStyle/>
          <a:p>
            <a:r>
              <a:rPr lang="en-US" sz="2400" dirty="0">
                <a:solidFill>
                  <a:schemeClr val="tx2"/>
                </a:solidFill>
              </a:rPr>
              <a:t>A Missouri Court of Appeals affirmed the state Board of Architects, Professional Engineers, Professional Land Surveyors, and Professional Landscape Architects (Board) order placing </a:t>
            </a:r>
            <a:r>
              <a:rPr lang="en-US" sz="2400" dirty="0" smtClean="0">
                <a:solidFill>
                  <a:schemeClr val="tx2"/>
                </a:solidFill>
              </a:rPr>
              <a:t>an architect’s license </a:t>
            </a:r>
            <a:r>
              <a:rPr lang="en-US" sz="2400" dirty="0">
                <a:solidFill>
                  <a:schemeClr val="tx2"/>
                </a:solidFill>
              </a:rPr>
              <a:t>on a three year probation for violations of a previous probation order. In 2014, the Board placed the license on probation because the plaintiff failed to notify it on his renewal application  that his professional license in Nevada had been subject to discipline. Subsequently, the Board filed a probation violation complaint based on deficiencies in two plans submitted to the Board for review (as required under the terms of probation). The Board placed the license on probation for an additional 3 year term, affirmed by the lower court. </a:t>
            </a:r>
          </a:p>
        </p:txBody>
      </p:sp>
    </p:spTree>
    <p:extLst>
      <p:ext uri="{BB962C8B-B14F-4D97-AF65-F5344CB8AC3E}">
        <p14:creationId xmlns:p14="http://schemas.microsoft.com/office/powerpoint/2010/main" val="13544455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Curtis, cont. </a:t>
            </a:r>
            <a:endParaRPr lang="en-US" dirty="0"/>
          </a:p>
        </p:txBody>
      </p:sp>
      <p:sp>
        <p:nvSpPr>
          <p:cNvPr id="3" name="Content Placeholder 2"/>
          <p:cNvSpPr>
            <a:spLocks noGrp="1"/>
          </p:cNvSpPr>
          <p:nvPr>
            <p:ph idx="1"/>
          </p:nvPr>
        </p:nvSpPr>
        <p:spPr/>
        <p:txBody>
          <a:bodyPr>
            <a:normAutofit/>
          </a:bodyPr>
          <a:lstStyle/>
          <a:p>
            <a:r>
              <a:rPr lang="en-US" dirty="0">
                <a:solidFill>
                  <a:schemeClr val="tx2"/>
                </a:solidFill>
              </a:rPr>
              <a:t>On appeal, the plaintiff argued that </a:t>
            </a:r>
            <a:r>
              <a:rPr lang="en-US" dirty="0" smtClean="0">
                <a:solidFill>
                  <a:schemeClr val="tx2"/>
                </a:solidFill>
              </a:rPr>
              <a:t>he </a:t>
            </a:r>
            <a:r>
              <a:rPr lang="en-US" dirty="0">
                <a:solidFill>
                  <a:schemeClr val="tx2"/>
                </a:solidFill>
              </a:rPr>
              <a:t>was not practicing engineering without a license because any engineering work incorporated into a plan was incidental to the architecture work, and that he should not be sanctioned for another person's violations on the other plan at issue. The court held that the Board relied on substantial evidence in concluding that the licensee exceeded the scope of "incidental" engineering and that he could in fact be liable for another's violation. He set his seal on a building plan, coordinated the work of others, and sought an engineer to seal the plans. </a:t>
            </a:r>
            <a:r>
              <a:rPr lang="en-US" b="1" dirty="0">
                <a:solidFill>
                  <a:schemeClr val="accent2"/>
                </a:solidFill>
              </a:rPr>
              <a:t>By not ensuring that the engineer's title block was complete, he enabled the engineer to violate the law, thereby breaching the public's trust and confidence. </a:t>
            </a:r>
            <a:r>
              <a:rPr lang="en-US" dirty="0">
                <a:solidFill>
                  <a:schemeClr val="tx2"/>
                </a:solidFill>
              </a:rPr>
              <a:t>The probation was upheld.</a:t>
            </a:r>
          </a:p>
        </p:txBody>
      </p:sp>
    </p:spTree>
    <p:extLst>
      <p:ext uri="{BB962C8B-B14F-4D97-AF65-F5344CB8AC3E}">
        <p14:creationId xmlns:p14="http://schemas.microsoft.com/office/powerpoint/2010/main" val="19170475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State Oversight:  AG Office </a:t>
            </a:r>
            <a:endParaRPr lang="en-US" sz="4000" b="1" dirty="0"/>
          </a:p>
        </p:txBody>
      </p:sp>
      <p:sp>
        <p:nvSpPr>
          <p:cNvPr id="3" name="Content Placeholder 2"/>
          <p:cNvSpPr>
            <a:spLocks noGrp="1"/>
          </p:cNvSpPr>
          <p:nvPr>
            <p:ph idx="1"/>
          </p:nvPr>
        </p:nvSpPr>
        <p:spPr/>
        <p:txBody>
          <a:bodyPr/>
          <a:lstStyle/>
          <a:p>
            <a:r>
              <a:rPr lang="en-US" sz="2400" dirty="0" smtClean="0">
                <a:solidFill>
                  <a:schemeClr val="tx2"/>
                </a:solidFill>
              </a:rPr>
              <a:t>Plaintiff wanted to be architect but </a:t>
            </a:r>
            <a:r>
              <a:rPr lang="en-US" sz="2400" dirty="0">
                <a:solidFill>
                  <a:schemeClr val="tx2"/>
                </a:solidFill>
              </a:rPr>
              <a:t>didn't meet the licensing requirements. </a:t>
            </a:r>
          </a:p>
          <a:p>
            <a:r>
              <a:rPr lang="en-US" sz="2400" dirty="0" smtClean="0">
                <a:solidFill>
                  <a:schemeClr val="tx2"/>
                </a:solidFill>
              </a:rPr>
              <a:t>Filed </a:t>
            </a:r>
            <a:r>
              <a:rPr lang="en-US" sz="2400" dirty="0">
                <a:solidFill>
                  <a:schemeClr val="tx2"/>
                </a:solidFill>
              </a:rPr>
              <a:t>suit pro se, noting numerous perceived deficiencies in the state licensing structure for architects and claiming that the </a:t>
            </a:r>
            <a:r>
              <a:rPr lang="en-US" sz="2400" dirty="0" smtClean="0">
                <a:solidFill>
                  <a:schemeClr val="tx2"/>
                </a:solidFill>
              </a:rPr>
              <a:t>AG’s office and its executives harmed </a:t>
            </a:r>
            <a:r>
              <a:rPr lang="en-US" sz="2400" dirty="0">
                <a:solidFill>
                  <a:schemeClr val="tx2"/>
                </a:solidFill>
              </a:rPr>
              <a:t>him through their inaction and failure to define "minimum competency</a:t>
            </a:r>
            <a:r>
              <a:rPr lang="en-US" sz="2400" dirty="0" smtClean="0">
                <a:solidFill>
                  <a:schemeClr val="tx2"/>
                </a:solidFill>
              </a:rPr>
              <a:t>".</a:t>
            </a:r>
          </a:p>
          <a:p>
            <a:r>
              <a:rPr lang="en-US" sz="2400" dirty="0" smtClean="0">
                <a:solidFill>
                  <a:schemeClr val="tx2"/>
                </a:solidFill>
              </a:rPr>
              <a:t>U.S. Court of Appeals found that complaint was seriously deficient and lawsuit was frivolous. </a:t>
            </a:r>
          </a:p>
          <a:p>
            <a:endParaRPr lang="en-US" dirty="0"/>
          </a:p>
        </p:txBody>
      </p:sp>
      <p:sp>
        <p:nvSpPr>
          <p:cNvPr id="4" name="TextBox 3"/>
          <p:cNvSpPr txBox="1"/>
          <p:nvPr/>
        </p:nvSpPr>
        <p:spPr>
          <a:xfrm>
            <a:off x="3886200" y="5410200"/>
            <a:ext cx="3431389" cy="369332"/>
          </a:xfrm>
          <a:prstGeom prst="rect">
            <a:avLst/>
          </a:prstGeom>
          <a:noFill/>
        </p:spPr>
        <p:txBody>
          <a:bodyPr wrap="none" rtlCol="0">
            <a:spAutoFit/>
          </a:bodyPr>
          <a:lstStyle/>
          <a:p>
            <a:r>
              <a:rPr lang="en-US" b="1" i="1" dirty="0" err="1" smtClean="0"/>
              <a:t>Sturgell</a:t>
            </a:r>
            <a:r>
              <a:rPr lang="en-US" b="1" i="1" dirty="0" smtClean="0"/>
              <a:t> v. Coffman </a:t>
            </a:r>
            <a:r>
              <a:rPr lang="en-US" dirty="0" smtClean="0"/>
              <a:t>(10</a:t>
            </a:r>
            <a:r>
              <a:rPr lang="en-US" baseline="30000" dirty="0" smtClean="0"/>
              <a:t>th</a:t>
            </a:r>
            <a:r>
              <a:rPr lang="en-US" dirty="0" smtClean="0"/>
              <a:t> Cir. 2017)</a:t>
            </a:r>
            <a:endParaRPr lang="en-US" dirty="0"/>
          </a:p>
        </p:txBody>
      </p:sp>
    </p:spTree>
    <p:extLst>
      <p:ext uri="{BB962C8B-B14F-4D97-AF65-F5344CB8AC3E}">
        <p14:creationId xmlns:p14="http://schemas.microsoft.com/office/powerpoint/2010/main" val="15336119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Sturgell</a:t>
            </a:r>
            <a:r>
              <a:rPr lang="en-US" dirty="0" smtClean="0"/>
              <a:t> v. Coffman </a:t>
            </a:r>
            <a:r>
              <a:rPr lang="en-US" sz="2000" dirty="0" smtClean="0"/>
              <a:t>(2017)</a:t>
            </a:r>
            <a:endParaRPr lang="en-US" sz="2000" dirty="0"/>
          </a:p>
        </p:txBody>
      </p:sp>
      <p:sp>
        <p:nvSpPr>
          <p:cNvPr id="3" name="Content Placeholder 2"/>
          <p:cNvSpPr>
            <a:spLocks noGrp="1"/>
          </p:cNvSpPr>
          <p:nvPr>
            <p:ph idx="1"/>
          </p:nvPr>
        </p:nvSpPr>
        <p:spPr/>
        <p:txBody>
          <a:bodyPr>
            <a:normAutofit/>
          </a:bodyPr>
          <a:lstStyle/>
          <a:p>
            <a:r>
              <a:rPr lang="en-US" dirty="0">
                <a:solidFill>
                  <a:schemeClr val="tx2"/>
                </a:solidFill>
              </a:rPr>
              <a:t>The U.S. Court of Appeals for the Tenth Circuit affirmed the lower court and dismissed the plaintiff's suit alleging that the state Attorney General's office and several of its officials failed to properly oversee the Board of Architects. The plaintiff desired to be licensed as an architect but didn't meet the licensing requirements. He filed suit pro se, noting numerous perceived deficiencies in the state licensing structure for architects and claiming that the defendants harmed him through their inaction and failure to define "minimum competency". The lower court allowed him to amend his complaint's many deficiencies in form and substance but ultimately dismissed it as frivolous. On appeal, the court found that his arguments lacked merit and that he did not address the complaint's deficiencies.</a:t>
            </a:r>
          </a:p>
        </p:txBody>
      </p:sp>
    </p:spTree>
    <p:extLst>
      <p:ext uri="{BB962C8B-B14F-4D97-AF65-F5344CB8AC3E}">
        <p14:creationId xmlns:p14="http://schemas.microsoft.com/office/powerpoint/2010/main" val="866312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1447800"/>
            <a:ext cx="6127709" cy="5181600"/>
          </a:xfrm>
          <a:prstGeom prst="rect">
            <a:avLst/>
          </a:prstGeom>
        </p:spPr>
      </p:pic>
      <p:sp>
        <p:nvSpPr>
          <p:cNvPr id="3" name="TextBox 2"/>
          <p:cNvSpPr txBox="1"/>
          <p:nvPr/>
        </p:nvSpPr>
        <p:spPr>
          <a:xfrm>
            <a:off x="2057400" y="533400"/>
            <a:ext cx="5242141" cy="646331"/>
          </a:xfrm>
          <a:prstGeom prst="rect">
            <a:avLst/>
          </a:prstGeom>
          <a:noFill/>
        </p:spPr>
        <p:txBody>
          <a:bodyPr wrap="none" rtlCol="0">
            <a:spAutoFit/>
          </a:bodyPr>
          <a:lstStyle/>
          <a:p>
            <a:r>
              <a:rPr lang="en-US" sz="3600" b="1" dirty="0" smtClean="0">
                <a:solidFill>
                  <a:srgbClr val="FF0000"/>
                </a:solidFill>
              </a:rPr>
              <a:t>Regulatory Evolution</a:t>
            </a:r>
            <a:endParaRPr lang="en-US" sz="3600" b="1" dirty="0">
              <a:solidFill>
                <a:srgbClr val="FF0000"/>
              </a:solidFill>
            </a:endParaRPr>
          </a:p>
        </p:txBody>
      </p:sp>
    </p:spTree>
    <p:extLst>
      <p:ext uri="{BB962C8B-B14F-4D97-AF65-F5344CB8AC3E}">
        <p14:creationId xmlns:p14="http://schemas.microsoft.com/office/powerpoint/2010/main" val="34745158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t>Why are there codes of conduct? </a:t>
            </a:r>
            <a:endParaRPr lang="en-US" sz="4800" dirty="0"/>
          </a:p>
        </p:txBody>
      </p:sp>
      <p:sp>
        <p:nvSpPr>
          <p:cNvPr id="3" name="Content Placeholder 2"/>
          <p:cNvSpPr>
            <a:spLocks noGrp="1"/>
          </p:cNvSpPr>
          <p:nvPr>
            <p:ph idx="1"/>
          </p:nvPr>
        </p:nvSpPr>
        <p:spPr>
          <a:xfrm>
            <a:off x="457200" y="1752600"/>
            <a:ext cx="3733800" cy="4191000"/>
          </a:xfrm>
        </p:spPr>
        <p:txBody>
          <a:bodyPr>
            <a:normAutofit/>
          </a:bodyPr>
          <a:lstStyle/>
          <a:p>
            <a:endParaRPr lang="en-US" sz="4400" dirty="0" smtClean="0">
              <a:solidFill>
                <a:schemeClr val="tx2"/>
              </a:solidFill>
            </a:endParaRPr>
          </a:p>
          <a:p>
            <a:endParaRPr lang="en-US" sz="4400" dirty="0">
              <a:solidFill>
                <a:schemeClr val="tx2"/>
              </a:solidFill>
            </a:endParaRPr>
          </a:p>
          <a:p>
            <a:r>
              <a:rPr lang="en-US" sz="4400" dirty="0" smtClean="0">
                <a:solidFill>
                  <a:schemeClr val="tx2"/>
                </a:solidFill>
              </a:rPr>
              <a:t>Speak up…</a:t>
            </a:r>
            <a:endParaRPr lang="en-US" sz="4400" dirty="0">
              <a:solidFill>
                <a:schemeClr val="tx2"/>
              </a:solidFill>
            </a:endParaRPr>
          </a:p>
        </p:txBody>
      </p:sp>
      <p:pic>
        <p:nvPicPr>
          <p:cNvPr id="5122" name="Picture 2" descr="Image result for eth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0"/>
            <a:ext cx="4975225" cy="285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5740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93677" cy="835602"/>
          </a:xfrm>
        </p:spPr>
        <p:txBody>
          <a:bodyPr>
            <a:normAutofit/>
          </a:bodyPr>
          <a:lstStyle/>
          <a:p>
            <a:r>
              <a:rPr lang="en-US" sz="4400" dirty="0" smtClean="0"/>
              <a:t>Terminology </a:t>
            </a:r>
            <a:endParaRPr lang="en-US" sz="4400" dirty="0"/>
          </a:p>
        </p:txBody>
      </p:sp>
      <p:sp>
        <p:nvSpPr>
          <p:cNvPr id="3" name="Content Placeholder 2"/>
          <p:cNvSpPr>
            <a:spLocks noGrp="1"/>
          </p:cNvSpPr>
          <p:nvPr>
            <p:ph idx="1"/>
          </p:nvPr>
        </p:nvSpPr>
        <p:spPr>
          <a:xfrm>
            <a:off x="457200" y="1752600"/>
            <a:ext cx="4267200" cy="4191000"/>
          </a:xfrm>
        </p:spPr>
        <p:txBody>
          <a:bodyPr>
            <a:normAutofit/>
          </a:bodyPr>
          <a:lstStyle/>
          <a:p>
            <a:r>
              <a:rPr lang="en-US" sz="4000" dirty="0" smtClean="0">
                <a:solidFill>
                  <a:schemeClr val="tx2"/>
                </a:solidFill>
              </a:rPr>
              <a:t>Code of Conduct</a:t>
            </a:r>
          </a:p>
          <a:p>
            <a:r>
              <a:rPr lang="en-US" sz="4000" dirty="0" smtClean="0">
                <a:solidFill>
                  <a:schemeClr val="tx2"/>
                </a:solidFill>
              </a:rPr>
              <a:t>Code of Ethics</a:t>
            </a:r>
          </a:p>
          <a:p>
            <a:r>
              <a:rPr lang="en-US" sz="4000" dirty="0" smtClean="0">
                <a:solidFill>
                  <a:schemeClr val="tx2"/>
                </a:solidFill>
              </a:rPr>
              <a:t>What’s the difference?</a:t>
            </a:r>
            <a:endParaRPr lang="en-US" sz="4000" dirty="0">
              <a:solidFill>
                <a:schemeClr val="tx2"/>
              </a:solidFill>
            </a:endParaRPr>
          </a:p>
        </p:txBody>
      </p:sp>
      <p:pic>
        <p:nvPicPr>
          <p:cNvPr id="8194" name="Picture 2" descr="Image result for termin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032" y="2438400"/>
            <a:ext cx="3780125" cy="1680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5939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93677" cy="835602"/>
          </a:xfrm>
        </p:spPr>
        <p:txBody>
          <a:bodyPr>
            <a:normAutofit/>
          </a:bodyPr>
          <a:lstStyle/>
          <a:p>
            <a:r>
              <a:rPr lang="en-US" sz="4400" dirty="0" smtClean="0"/>
              <a:t>State Ethics </a:t>
            </a:r>
            <a:r>
              <a:rPr lang="en-US" sz="4400" dirty="0"/>
              <a:t>Commissions:  Purpose</a:t>
            </a:r>
          </a:p>
        </p:txBody>
      </p:sp>
      <p:sp>
        <p:nvSpPr>
          <p:cNvPr id="3" name="Content Placeholder 2"/>
          <p:cNvSpPr>
            <a:spLocks noGrp="1"/>
          </p:cNvSpPr>
          <p:nvPr>
            <p:ph idx="1"/>
          </p:nvPr>
        </p:nvSpPr>
        <p:spPr>
          <a:xfrm>
            <a:off x="457200" y="1752600"/>
            <a:ext cx="8229600" cy="3886200"/>
          </a:xfrm>
        </p:spPr>
        <p:txBody>
          <a:bodyPr>
            <a:normAutofit fontScale="92500"/>
          </a:bodyPr>
          <a:lstStyle/>
          <a:p>
            <a:pPr marL="585216" indent="-457200">
              <a:buFont typeface="Arial" panose="020B0604020202020204" pitchFamily="34" charset="0"/>
              <a:buChar char="•"/>
            </a:pPr>
            <a:r>
              <a:rPr lang="en-US" sz="3200" dirty="0" smtClean="0">
                <a:solidFill>
                  <a:schemeClr val="tx2"/>
                </a:solidFill>
              </a:rPr>
              <a:t>Establish public policy and standards of conduct</a:t>
            </a:r>
          </a:p>
          <a:p>
            <a:pPr marL="685800" lvl="2" indent="0">
              <a:buNone/>
            </a:pPr>
            <a:r>
              <a:rPr lang="en-US" sz="2800" dirty="0" smtClean="0">
                <a:solidFill>
                  <a:schemeClr val="tx2"/>
                </a:solidFill>
              </a:rPr>
              <a:t>  </a:t>
            </a:r>
          </a:p>
          <a:p>
            <a:pPr marL="585216" indent="-457200">
              <a:buFont typeface="Arial" panose="020B0604020202020204" pitchFamily="34" charset="0"/>
              <a:buChar char="•"/>
            </a:pPr>
            <a:r>
              <a:rPr lang="en-US" sz="3200" dirty="0">
                <a:solidFill>
                  <a:schemeClr val="tx2"/>
                </a:solidFill>
              </a:rPr>
              <a:t>E</a:t>
            </a:r>
            <a:r>
              <a:rPr lang="en-US" sz="3200" dirty="0" smtClean="0">
                <a:solidFill>
                  <a:schemeClr val="tx2"/>
                </a:solidFill>
              </a:rPr>
              <a:t>nsure integrity and impartiality of government</a:t>
            </a:r>
          </a:p>
          <a:p>
            <a:pPr marL="1143000" lvl="2" indent="-457200">
              <a:buFont typeface="Arial" panose="020B0604020202020204" pitchFamily="34" charset="0"/>
              <a:buChar char="•"/>
            </a:pPr>
            <a:endParaRPr lang="en-US" sz="2800" dirty="0" smtClean="0">
              <a:solidFill>
                <a:schemeClr val="tx2"/>
              </a:solidFill>
            </a:endParaRPr>
          </a:p>
          <a:p>
            <a:pPr marL="585216" indent="-457200">
              <a:buFont typeface="Arial" panose="020B0604020202020204" pitchFamily="34" charset="0"/>
              <a:buChar char="•"/>
            </a:pPr>
            <a:r>
              <a:rPr lang="en-US" sz="3200" dirty="0" smtClean="0">
                <a:solidFill>
                  <a:schemeClr val="tx2"/>
                </a:solidFill>
              </a:rPr>
              <a:t>Ensure government free of conflicts of interest </a:t>
            </a:r>
          </a:p>
          <a:p>
            <a:pPr marL="128016" indent="0">
              <a:buNone/>
            </a:pPr>
            <a:endParaRPr lang="en-US" sz="3200" dirty="0" smtClean="0">
              <a:solidFill>
                <a:schemeClr val="tx2"/>
              </a:solidFill>
            </a:endParaRPr>
          </a:p>
          <a:p>
            <a:pPr marL="585216" indent="-457200">
              <a:buFont typeface="Arial" panose="020B0604020202020204" pitchFamily="34" charset="0"/>
              <a:buChar char="•"/>
            </a:pPr>
            <a:r>
              <a:rPr lang="en-US" sz="3200" dirty="0" smtClean="0">
                <a:solidFill>
                  <a:schemeClr val="tx2"/>
                </a:solidFill>
              </a:rPr>
              <a:t>Applicable to regulatory boards  </a:t>
            </a:r>
            <a:endParaRPr lang="en-US" sz="3200" dirty="0">
              <a:solidFill>
                <a:schemeClr val="tx2"/>
              </a:solidFill>
            </a:endParaRPr>
          </a:p>
        </p:txBody>
      </p:sp>
    </p:spTree>
    <p:extLst>
      <p:ext uri="{BB962C8B-B14F-4D97-AF65-F5344CB8AC3E}">
        <p14:creationId xmlns:p14="http://schemas.microsoft.com/office/powerpoint/2010/main" val="555736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465126" cy="835602"/>
          </a:xfrm>
        </p:spPr>
        <p:txBody>
          <a:bodyPr>
            <a:normAutofit/>
          </a:bodyPr>
          <a:lstStyle/>
          <a:p>
            <a:r>
              <a:rPr lang="en-US" sz="3600" b="1" dirty="0" smtClean="0"/>
              <a:t>Ethics Commissions: General functions </a:t>
            </a:r>
            <a:endParaRPr lang="en-US" sz="3600" b="1" dirty="0"/>
          </a:p>
        </p:txBody>
      </p:sp>
      <p:sp>
        <p:nvSpPr>
          <p:cNvPr id="3" name="Content Placeholder 2"/>
          <p:cNvSpPr>
            <a:spLocks noGrp="1"/>
          </p:cNvSpPr>
          <p:nvPr>
            <p:ph idx="1"/>
          </p:nvPr>
        </p:nvSpPr>
        <p:spPr>
          <a:xfrm>
            <a:off x="152400" y="1828800"/>
            <a:ext cx="8763000" cy="3581400"/>
          </a:xfrm>
        </p:spPr>
        <p:txBody>
          <a:bodyPr>
            <a:normAutofit fontScale="92500" lnSpcReduction="10000"/>
          </a:bodyPr>
          <a:lstStyle/>
          <a:p>
            <a:pPr marL="585216" indent="-457200">
              <a:buFont typeface="Arial" panose="020B0604020202020204" pitchFamily="34" charset="0"/>
              <a:buChar char="•"/>
            </a:pPr>
            <a:r>
              <a:rPr lang="en-US" sz="3200" dirty="0" smtClean="0">
                <a:solidFill>
                  <a:schemeClr val="tx2"/>
                </a:solidFill>
              </a:rPr>
              <a:t>Interpret and enforce relevant ethics laws</a:t>
            </a:r>
          </a:p>
          <a:p>
            <a:pPr marL="685800" lvl="2" indent="0">
              <a:buNone/>
            </a:pPr>
            <a:r>
              <a:rPr lang="en-US" sz="2800" dirty="0" smtClean="0">
                <a:solidFill>
                  <a:schemeClr val="tx2"/>
                </a:solidFill>
              </a:rPr>
              <a:t> </a:t>
            </a:r>
          </a:p>
          <a:p>
            <a:pPr marL="585216" indent="-457200">
              <a:buFont typeface="Arial" panose="020B0604020202020204" pitchFamily="34" charset="0"/>
              <a:buChar char="•"/>
            </a:pPr>
            <a:r>
              <a:rPr lang="en-US" sz="3200" dirty="0" smtClean="0">
                <a:solidFill>
                  <a:schemeClr val="tx2"/>
                </a:solidFill>
              </a:rPr>
              <a:t>Investigate and adjudicate complaints</a:t>
            </a:r>
          </a:p>
          <a:p>
            <a:pPr marL="685800" lvl="2" indent="0">
              <a:buNone/>
            </a:pPr>
            <a:r>
              <a:rPr lang="en-US" sz="2800" dirty="0" smtClean="0">
                <a:solidFill>
                  <a:schemeClr val="tx2"/>
                </a:solidFill>
              </a:rPr>
              <a:t> </a:t>
            </a:r>
            <a:endParaRPr lang="en-US" sz="2800" dirty="0">
              <a:solidFill>
                <a:schemeClr val="tx2"/>
              </a:solidFill>
            </a:endParaRPr>
          </a:p>
          <a:p>
            <a:pPr marL="585216" indent="-457200">
              <a:buFont typeface="Arial" panose="020B0604020202020204" pitchFamily="34" charset="0"/>
              <a:buChar char="•"/>
            </a:pPr>
            <a:r>
              <a:rPr lang="en-US" sz="3200" dirty="0" smtClean="0">
                <a:solidFill>
                  <a:schemeClr val="tx2"/>
                </a:solidFill>
              </a:rPr>
              <a:t>Provide outreach and education to public officers</a:t>
            </a:r>
          </a:p>
          <a:p>
            <a:pPr lvl="1">
              <a:buFont typeface="Arial" panose="020B0604020202020204" pitchFamily="34" charset="0"/>
              <a:buChar char="•"/>
            </a:pPr>
            <a:r>
              <a:rPr lang="en-US" sz="3200" dirty="0" smtClean="0"/>
              <a:t>Hint: TRAINING…</a:t>
            </a:r>
            <a:r>
              <a:rPr lang="en-US" sz="2000" dirty="0" smtClean="0"/>
              <a:t>an ounce of prevention </a:t>
            </a:r>
          </a:p>
          <a:p>
            <a:pPr lvl="1">
              <a:buFont typeface="Arial" panose="020B0604020202020204" pitchFamily="34" charset="0"/>
              <a:buChar char="•"/>
            </a:pPr>
            <a:endParaRPr lang="en-US" sz="2000" dirty="0" smtClean="0">
              <a:solidFill>
                <a:schemeClr val="tx2"/>
              </a:solidFill>
            </a:endParaRPr>
          </a:p>
          <a:p>
            <a:pPr marL="585216" indent="-457200">
              <a:buFont typeface="Arial" panose="020B0604020202020204" pitchFamily="34" charset="0"/>
              <a:buChar char="•"/>
            </a:pPr>
            <a:r>
              <a:rPr lang="en-US" sz="3200" dirty="0" smtClean="0">
                <a:solidFill>
                  <a:schemeClr val="tx2"/>
                </a:solidFill>
              </a:rPr>
              <a:t>Accept and monitor public filings of certain officers </a:t>
            </a:r>
          </a:p>
        </p:txBody>
      </p:sp>
    </p:spTree>
    <p:extLst>
      <p:ext uri="{BB962C8B-B14F-4D97-AF65-F5344CB8AC3E}">
        <p14:creationId xmlns:p14="http://schemas.microsoft.com/office/powerpoint/2010/main" val="13032131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8465126" cy="835602"/>
          </a:xfrm>
        </p:spPr>
        <p:txBody>
          <a:bodyPr>
            <a:normAutofit/>
          </a:bodyPr>
          <a:lstStyle/>
          <a:p>
            <a:r>
              <a:rPr lang="en-US" sz="3600" b="1" dirty="0" smtClean="0"/>
              <a:t>Ethics Commissions:  General functions </a:t>
            </a:r>
            <a:endParaRPr lang="en-US" sz="3600" b="1" dirty="0"/>
          </a:p>
        </p:txBody>
      </p:sp>
      <p:pic>
        <p:nvPicPr>
          <p:cNvPr id="9218" name="Picture 2" descr="Image result for advisory opin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9" y="1828800"/>
            <a:ext cx="4194629"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674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93677" cy="835602"/>
          </a:xfrm>
        </p:spPr>
        <p:txBody>
          <a:bodyPr/>
          <a:lstStyle/>
          <a:p>
            <a:r>
              <a:rPr lang="en-US" dirty="0" smtClean="0"/>
              <a:t>What is a Code of Conduct?</a:t>
            </a:r>
            <a:endParaRPr lang="en-US" dirty="0"/>
          </a:p>
        </p:txBody>
      </p:sp>
      <p:sp>
        <p:nvSpPr>
          <p:cNvPr id="3" name="Content Placeholder 2"/>
          <p:cNvSpPr>
            <a:spLocks noGrp="1"/>
          </p:cNvSpPr>
          <p:nvPr>
            <p:ph idx="1"/>
          </p:nvPr>
        </p:nvSpPr>
        <p:spPr>
          <a:xfrm>
            <a:off x="381000" y="1905000"/>
            <a:ext cx="3352800" cy="4191000"/>
          </a:xfrm>
        </p:spPr>
        <p:txBody>
          <a:bodyPr>
            <a:normAutofit/>
          </a:bodyPr>
          <a:lstStyle/>
          <a:p>
            <a:r>
              <a:rPr lang="en-US" sz="3600" dirty="0" smtClean="0">
                <a:solidFill>
                  <a:schemeClr val="tx2"/>
                </a:solidFill>
              </a:rPr>
              <a:t>Thoughts?</a:t>
            </a:r>
          </a:p>
          <a:p>
            <a:r>
              <a:rPr lang="en-US" sz="3600" dirty="0" smtClean="0">
                <a:solidFill>
                  <a:schemeClr val="tx2"/>
                </a:solidFill>
              </a:rPr>
              <a:t>Elements?</a:t>
            </a:r>
          </a:p>
          <a:p>
            <a:r>
              <a:rPr lang="en-US" sz="3600" dirty="0" smtClean="0">
                <a:solidFill>
                  <a:schemeClr val="tx2"/>
                </a:solidFill>
              </a:rPr>
              <a:t>Enforceable?</a:t>
            </a:r>
            <a:endParaRPr lang="en-US" sz="3600" dirty="0">
              <a:solidFill>
                <a:schemeClr val="tx2"/>
              </a:solidFill>
            </a:endParaRPr>
          </a:p>
        </p:txBody>
      </p:sp>
      <p:pic>
        <p:nvPicPr>
          <p:cNvPr id="6146" name="Picture 2" descr="Image result for code of condu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286000"/>
            <a:ext cx="5013325" cy="193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2521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382000" cy="914400"/>
          </a:xfrm>
        </p:spPr>
        <p:txBody>
          <a:bodyPr>
            <a:noAutofit/>
          </a:bodyPr>
          <a:lstStyle/>
          <a:p>
            <a:r>
              <a:rPr lang="en-US" sz="2800" b="1" dirty="0" smtClean="0"/>
              <a:t>Code of Conduct Applicable to the</a:t>
            </a:r>
            <a:r>
              <a:rPr lang="en-US" sz="2800" b="1" dirty="0"/>
              <a:t> </a:t>
            </a:r>
            <a:r>
              <a:rPr lang="en-US" sz="2800" b="1" dirty="0" smtClean="0"/>
              <a:t>Profession?</a:t>
            </a:r>
            <a:endParaRPr lang="en-US" sz="2800" b="1" dirty="0"/>
          </a:p>
        </p:txBody>
      </p:sp>
      <p:sp>
        <p:nvSpPr>
          <p:cNvPr id="3" name="Content Placeholder 2"/>
          <p:cNvSpPr>
            <a:spLocks noGrp="1"/>
          </p:cNvSpPr>
          <p:nvPr>
            <p:ph idx="1"/>
          </p:nvPr>
        </p:nvSpPr>
        <p:spPr>
          <a:xfrm>
            <a:off x="457200" y="1905000"/>
            <a:ext cx="8229600" cy="4038600"/>
          </a:xfrm>
        </p:spPr>
        <p:txBody>
          <a:bodyPr>
            <a:normAutofit/>
          </a:bodyPr>
          <a:lstStyle/>
          <a:p>
            <a:r>
              <a:rPr lang="en-US" sz="3200" dirty="0" smtClean="0">
                <a:solidFill>
                  <a:schemeClr val="tx2"/>
                </a:solidFill>
              </a:rPr>
              <a:t>Do we care?</a:t>
            </a:r>
          </a:p>
          <a:p>
            <a:r>
              <a:rPr lang="en-US" sz="3200" dirty="0" smtClean="0">
                <a:solidFill>
                  <a:schemeClr val="tx2"/>
                </a:solidFill>
              </a:rPr>
              <a:t>Does such a code apply to persons serving on the Board of Architects, Landscape Architects, Surveyors, Engineers, etc. </a:t>
            </a:r>
          </a:p>
          <a:p>
            <a:r>
              <a:rPr lang="en-US" sz="3200" dirty="0" smtClean="0">
                <a:solidFill>
                  <a:schemeClr val="tx2"/>
                </a:solidFill>
              </a:rPr>
              <a:t>Why?</a:t>
            </a:r>
          </a:p>
          <a:p>
            <a:r>
              <a:rPr lang="en-US" sz="3200" dirty="0" smtClean="0">
                <a:solidFill>
                  <a:schemeClr val="tx2"/>
                </a:solidFill>
              </a:rPr>
              <a:t>Why not?</a:t>
            </a:r>
            <a:endParaRPr lang="en-US" sz="3200" dirty="0">
              <a:solidFill>
                <a:schemeClr val="tx2"/>
              </a:solidFill>
            </a:endParaRPr>
          </a:p>
        </p:txBody>
      </p:sp>
    </p:spTree>
    <p:extLst>
      <p:ext uri="{BB962C8B-B14F-4D97-AF65-F5344CB8AC3E}">
        <p14:creationId xmlns:p14="http://schemas.microsoft.com/office/powerpoint/2010/main" val="42297534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93677" cy="835602"/>
          </a:xfrm>
        </p:spPr>
        <p:txBody>
          <a:bodyPr>
            <a:normAutofit/>
          </a:bodyPr>
          <a:lstStyle/>
          <a:p>
            <a:r>
              <a:rPr lang="en-US" dirty="0" smtClean="0"/>
              <a:t>FARB Model Code of Conduct  -previous</a:t>
            </a:r>
            <a:endParaRPr lang="en-US" dirty="0"/>
          </a:p>
        </p:txBody>
      </p:sp>
      <p:sp>
        <p:nvSpPr>
          <p:cNvPr id="3" name="Content Placeholder 2"/>
          <p:cNvSpPr>
            <a:spLocks noGrp="1"/>
          </p:cNvSpPr>
          <p:nvPr>
            <p:ph idx="1"/>
          </p:nvPr>
        </p:nvSpPr>
        <p:spPr/>
        <p:txBody>
          <a:bodyPr/>
          <a:lstStyle/>
          <a:p>
            <a:r>
              <a:rPr lang="en-US" sz="3200" dirty="0" smtClean="0">
                <a:solidFill>
                  <a:schemeClr val="tx2"/>
                </a:solidFill>
              </a:rPr>
              <a:t>Personal Qualities</a:t>
            </a:r>
          </a:p>
          <a:p>
            <a:r>
              <a:rPr lang="en-US" sz="3200" dirty="0" smtClean="0">
                <a:solidFill>
                  <a:schemeClr val="tx2"/>
                </a:solidFill>
              </a:rPr>
              <a:t>Board Decisions and Actions</a:t>
            </a:r>
          </a:p>
          <a:p>
            <a:r>
              <a:rPr lang="en-US" sz="3200" dirty="0" smtClean="0">
                <a:solidFill>
                  <a:schemeClr val="tx2"/>
                </a:solidFill>
              </a:rPr>
              <a:t>External Activities and Relationships</a:t>
            </a:r>
          </a:p>
          <a:p>
            <a:r>
              <a:rPr lang="en-US" sz="3200" dirty="0" smtClean="0">
                <a:solidFill>
                  <a:schemeClr val="tx2"/>
                </a:solidFill>
              </a:rPr>
              <a:t>Accountability</a:t>
            </a:r>
          </a:p>
          <a:p>
            <a:endParaRPr lang="en-US" dirty="0"/>
          </a:p>
        </p:txBody>
      </p:sp>
    </p:spTree>
    <p:extLst>
      <p:ext uri="{BB962C8B-B14F-4D97-AF65-F5344CB8AC3E}">
        <p14:creationId xmlns:p14="http://schemas.microsoft.com/office/powerpoint/2010/main" val="19215462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FARB Model</a:t>
            </a:r>
            <a:endParaRPr lang="en-US" dirty="0"/>
          </a:p>
        </p:txBody>
      </p:sp>
      <p:sp>
        <p:nvSpPr>
          <p:cNvPr id="3" name="Content Placeholder 2"/>
          <p:cNvSpPr>
            <a:spLocks noGrp="1"/>
          </p:cNvSpPr>
          <p:nvPr>
            <p:ph idx="1"/>
          </p:nvPr>
        </p:nvSpPr>
        <p:spPr>
          <a:xfrm>
            <a:off x="914400" y="1295400"/>
            <a:ext cx="7886700" cy="5181600"/>
          </a:xfrm>
        </p:spPr>
        <p:txBody>
          <a:bodyPr>
            <a:normAutofit/>
          </a:bodyPr>
          <a:lstStyle/>
          <a:p>
            <a:r>
              <a:rPr lang="en-US" dirty="0" smtClean="0">
                <a:solidFill>
                  <a:srgbClr val="00B050"/>
                </a:solidFill>
              </a:rPr>
              <a:t>Statement of Purpose:</a:t>
            </a:r>
          </a:p>
          <a:p>
            <a:pPr lvl="1"/>
            <a:r>
              <a:rPr lang="en-US" sz="2800" dirty="0"/>
              <a:t>The purpose of this part is to set forth a code of ethics particular to members serving on professional and occupational regulatory boards, commissions, or councils.  It is necessary to clearly define expected character and conduct of such individuals and establish a standard for removal from serving in order to sustain public confidence in the ability of a regulatory board to carry out its mission to protect the public health, safety, and welfare through the regulation of professions and occupations in the state of [INSERT].</a:t>
            </a:r>
          </a:p>
        </p:txBody>
      </p:sp>
    </p:spTree>
    <p:extLst>
      <p:ext uri="{BB962C8B-B14F-4D97-AF65-F5344CB8AC3E}">
        <p14:creationId xmlns:p14="http://schemas.microsoft.com/office/powerpoint/2010/main" val="33527510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Current FARB Model - Outline</a:t>
            </a:r>
            <a:endParaRPr lang="en-US" sz="4000" b="1" dirty="0"/>
          </a:p>
        </p:txBody>
      </p:sp>
      <p:sp>
        <p:nvSpPr>
          <p:cNvPr id="3" name="Content Placeholder 2"/>
          <p:cNvSpPr>
            <a:spLocks noGrp="1"/>
          </p:cNvSpPr>
          <p:nvPr>
            <p:ph idx="1"/>
          </p:nvPr>
        </p:nvSpPr>
        <p:spPr/>
        <p:txBody>
          <a:bodyPr/>
          <a:lstStyle/>
          <a:p>
            <a:r>
              <a:rPr lang="en-US" sz="2800" dirty="0" smtClean="0">
                <a:solidFill>
                  <a:schemeClr val="tx2"/>
                </a:solidFill>
              </a:rPr>
              <a:t>Definitions</a:t>
            </a:r>
          </a:p>
          <a:p>
            <a:r>
              <a:rPr lang="en-US" sz="2800" dirty="0" smtClean="0">
                <a:solidFill>
                  <a:schemeClr val="tx2"/>
                </a:solidFill>
              </a:rPr>
              <a:t>Conflict of Interest – ethics</a:t>
            </a:r>
          </a:p>
          <a:p>
            <a:r>
              <a:rPr lang="en-US" sz="2800" dirty="0" smtClean="0">
                <a:solidFill>
                  <a:schemeClr val="tx2"/>
                </a:solidFill>
              </a:rPr>
              <a:t>Executive branch appointee</a:t>
            </a:r>
          </a:p>
          <a:p>
            <a:r>
              <a:rPr lang="en-US" sz="2800" dirty="0" smtClean="0">
                <a:solidFill>
                  <a:schemeClr val="tx2"/>
                </a:solidFill>
              </a:rPr>
              <a:t>Prohibited associations</a:t>
            </a:r>
          </a:p>
          <a:p>
            <a:r>
              <a:rPr lang="en-US" sz="2800" dirty="0" smtClean="0">
                <a:solidFill>
                  <a:schemeClr val="tx2"/>
                </a:solidFill>
              </a:rPr>
              <a:t>Board and staff relationships</a:t>
            </a:r>
          </a:p>
          <a:p>
            <a:r>
              <a:rPr lang="en-US" sz="2800" dirty="0" smtClean="0">
                <a:solidFill>
                  <a:schemeClr val="tx2"/>
                </a:solidFill>
              </a:rPr>
              <a:t>Disclosure of board information</a:t>
            </a:r>
          </a:p>
          <a:p>
            <a:r>
              <a:rPr lang="en-US" sz="2800" dirty="0" smtClean="0">
                <a:solidFill>
                  <a:schemeClr val="tx2"/>
                </a:solidFill>
              </a:rPr>
              <a:t>Personal performance of duties – practice</a:t>
            </a:r>
          </a:p>
          <a:p>
            <a:r>
              <a:rPr lang="en-US" sz="2800" dirty="0" smtClean="0">
                <a:solidFill>
                  <a:schemeClr val="tx2"/>
                </a:solidFill>
              </a:rPr>
              <a:t>Conflict with other laws - enforcement</a:t>
            </a:r>
          </a:p>
          <a:p>
            <a:endParaRPr lang="en-US" dirty="0"/>
          </a:p>
        </p:txBody>
      </p:sp>
    </p:spTree>
    <p:extLst>
      <p:ext uri="{BB962C8B-B14F-4D97-AF65-F5344CB8AC3E}">
        <p14:creationId xmlns:p14="http://schemas.microsoft.com/office/powerpoint/2010/main" val="3023512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is Inevitable</a:t>
            </a:r>
            <a:endParaRPr lang="en-US" dirty="0"/>
          </a:p>
        </p:txBody>
      </p:sp>
      <p:sp>
        <p:nvSpPr>
          <p:cNvPr id="3" name="Content Placeholder 2"/>
          <p:cNvSpPr>
            <a:spLocks noGrp="1"/>
          </p:cNvSpPr>
          <p:nvPr>
            <p:ph idx="1"/>
          </p:nvPr>
        </p:nvSpPr>
        <p:spPr>
          <a:xfrm>
            <a:off x="457200" y="1752600"/>
            <a:ext cx="8229600" cy="1524000"/>
          </a:xfrm>
        </p:spPr>
        <p:txBody>
          <a:bodyPr>
            <a:normAutofit/>
          </a:bodyPr>
          <a:lstStyle/>
          <a:p>
            <a:r>
              <a:rPr lang="en-US" sz="4000" dirty="0" smtClean="0">
                <a:solidFill>
                  <a:schemeClr val="tx2"/>
                </a:solidFill>
              </a:rPr>
              <a:t>What are the biggest challenges facing your boards/jurisdictions? </a:t>
            </a:r>
            <a:endParaRPr lang="en-US" sz="4000" dirty="0">
              <a:solidFill>
                <a:schemeClr val="tx2"/>
              </a:solidFill>
            </a:endParaRPr>
          </a:p>
        </p:txBody>
      </p:sp>
      <p:pic>
        <p:nvPicPr>
          <p:cNvPr id="4" name="Picture 3"/>
          <p:cNvPicPr>
            <a:picLocks noChangeAspect="1"/>
          </p:cNvPicPr>
          <p:nvPr/>
        </p:nvPicPr>
        <p:blipFill>
          <a:blip r:embed="rId2"/>
          <a:stretch>
            <a:fillRect/>
          </a:stretch>
        </p:blipFill>
        <p:spPr>
          <a:xfrm>
            <a:off x="1371600" y="3733800"/>
            <a:ext cx="6400800" cy="2296599"/>
          </a:xfrm>
          <a:prstGeom prst="rect">
            <a:avLst/>
          </a:prstGeom>
        </p:spPr>
      </p:pic>
    </p:spTree>
    <p:extLst>
      <p:ext uri="{BB962C8B-B14F-4D97-AF65-F5344CB8AC3E}">
        <p14:creationId xmlns:p14="http://schemas.microsoft.com/office/powerpoint/2010/main" val="13192576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State Board Opportunities</a:t>
            </a:r>
            <a:endParaRPr lang="en-US" sz="4000" b="1" dirty="0"/>
          </a:p>
        </p:txBody>
      </p:sp>
      <p:sp>
        <p:nvSpPr>
          <p:cNvPr id="3" name="Content Placeholder 2"/>
          <p:cNvSpPr>
            <a:spLocks noGrp="1"/>
          </p:cNvSpPr>
          <p:nvPr>
            <p:ph idx="1"/>
          </p:nvPr>
        </p:nvSpPr>
        <p:spPr/>
        <p:txBody>
          <a:bodyPr>
            <a:normAutofit/>
          </a:bodyPr>
          <a:lstStyle/>
          <a:p>
            <a:r>
              <a:rPr lang="en-US" sz="2800" dirty="0" smtClean="0">
                <a:solidFill>
                  <a:schemeClr val="tx2"/>
                </a:solidFill>
              </a:rPr>
              <a:t>Trained board members</a:t>
            </a:r>
          </a:p>
          <a:p>
            <a:r>
              <a:rPr lang="en-US" sz="2800" dirty="0" smtClean="0">
                <a:solidFill>
                  <a:schemeClr val="tx2"/>
                </a:solidFill>
              </a:rPr>
              <a:t>Communication</a:t>
            </a:r>
          </a:p>
          <a:p>
            <a:pPr lvl="1"/>
            <a:r>
              <a:rPr lang="en-US" sz="2800" dirty="0" smtClean="0"/>
              <a:t>With board members</a:t>
            </a:r>
          </a:p>
          <a:p>
            <a:pPr lvl="1"/>
            <a:r>
              <a:rPr lang="en-US" sz="2800" dirty="0" smtClean="0"/>
              <a:t>With other boards</a:t>
            </a:r>
          </a:p>
          <a:p>
            <a:pPr lvl="1"/>
            <a:r>
              <a:rPr lang="en-US" sz="2800" dirty="0" smtClean="0"/>
              <a:t>With legislature </a:t>
            </a:r>
          </a:p>
          <a:p>
            <a:r>
              <a:rPr lang="en-US" sz="2800" dirty="0" smtClean="0">
                <a:solidFill>
                  <a:schemeClr val="tx2"/>
                </a:solidFill>
              </a:rPr>
              <a:t>Public protection</a:t>
            </a:r>
          </a:p>
          <a:p>
            <a:r>
              <a:rPr lang="en-US" sz="2800" dirty="0" smtClean="0">
                <a:solidFill>
                  <a:schemeClr val="tx2"/>
                </a:solidFill>
              </a:rPr>
              <a:t>NCARB</a:t>
            </a:r>
            <a:endParaRPr lang="en-US" sz="2800" dirty="0">
              <a:solidFill>
                <a:schemeClr val="tx2"/>
              </a:solidFill>
            </a:endParaRPr>
          </a:p>
        </p:txBody>
      </p:sp>
    </p:spTree>
    <p:extLst>
      <p:ext uri="{BB962C8B-B14F-4D97-AF65-F5344CB8AC3E}">
        <p14:creationId xmlns:p14="http://schemas.microsoft.com/office/powerpoint/2010/main" val="30845767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Key Take Home Points</a:t>
            </a:r>
            <a:endParaRPr lang="en-US" sz="4000" b="1" dirty="0"/>
          </a:p>
        </p:txBody>
      </p:sp>
      <p:sp>
        <p:nvSpPr>
          <p:cNvPr id="3" name="Content Placeholder 2"/>
          <p:cNvSpPr>
            <a:spLocks noGrp="1"/>
          </p:cNvSpPr>
          <p:nvPr>
            <p:ph idx="1"/>
          </p:nvPr>
        </p:nvSpPr>
        <p:spPr>
          <a:xfrm>
            <a:off x="381000" y="2514600"/>
            <a:ext cx="2800350" cy="1527175"/>
          </a:xfrm>
        </p:spPr>
        <p:txBody>
          <a:bodyPr>
            <a:normAutofit/>
          </a:bodyPr>
          <a:lstStyle/>
          <a:p>
            <a:r>
              <a:rPr lang="en-US" sz="3200" b="1" dirty="0" smtClean="0">
                <a:solidFill>
                  <a:schemeClr val="tx2"/>
                </a:solidFill>
              </a:rPr>
              <a:t>What are your take home points?</a:t>
            </a:r>
            <a:endParaRPr lang="en-US" sz="3200" b="1" dirty="0">
              <a:solidFill>
                <a:schemeClr val="tx2"/>
              </a:solidFill>
            </a:endParaRPr>
          </a:p>
        </p:txBody>
      </p:sp>
      <p:pic>
        <p:nvPicPr>
          <p:cNvPr id="4" name="Picture 3"/>
          <p:cNvPicPr>
            <a:picLocks noChangeAspect="1"/>
          </p:cNvPicPr>
          <p:nvPr/>
        </p:nvPicPr>
        <p:blipFill>
          <a:blip r:embed="rId2"/>
          <a:stretch>
            <a:fillRect/>
          </a:stretch>
        </p:blipFill>
        <p:spPr>
          <a:xfrm>
            <a:off x="4090307" y="2286000"/>
            <a:ext cx="4425043" cy="2581275"/>
          </a:xfrm>
          <a:prstGeom prst="rect">
            <a:avLst/>
          </a:prstGeom>
        </p:spPr>
      </p:pic>
    </p:spTree>
    <p:extLst>
      <p:ext uri="{BB962C8B-B14F-4D97-AF65-F5344CB8AC3E}">
        <p14:creationId xmlns:p14="http://schemas.microsoft.com/office/powerpoint/2010/main" val="40081683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Key Take Home Points</a:t>
            </a:r>
            <a:endParaRPr lang="en-US" sz="4000" b="1" dirty="0"/>
          </a:p>
        </p:txBody>
      </p:sp>
      <p:sp>
        <p:nvSpPr>
          <p:cNvPr id="3" name="Content Placeholder 2"/>
          <p:cNvSpPr>
            <a:spLocks noGrp="1"/>
          </p:cNvSpPr>
          <p:nvPr>
            <p:ph idx="1"/>
          </p:nvPr>
        </p:nvSpPr>
        <p:spPr/>
        <p:txBody>
          <a:bodyPr>
            <a:normAutofit/>
          </a:bodyPr>
          <a:lstStyle/>
          <a:p>
            <a:r>
              <a:rPr lang="en-US" sz="3200" dirty="0" smtClean="0">
                <a:solidFill>
                  <a:schemeClr val="tx2"/>
                </a:solidFill>
              </a:rPr>
              <a:t>Be informed</a:t>
            </a:r>
          </a:p>
          <a:p>
            <a:r>
              <a:rPr lang="en-US" sz="3200" dirty="0" smtClean="0">
                <a:solidFill>
                  <a:schemeClr val="tx2"/>
                </a:solidFill>
              </a:rPr>
              <a:t>Be prepared</a:t>
            </a:r>
          </a:p>
          <a:p>
            <a:r>
              <a:rPr lang="en-US" sz="3200" dirty="0" smtClean="0">
                <a:solidFill>
                  <a:schemeClr val="tx2"/>
                </a:solidFill>
              </a:rPr>
              <a:t>Seize the opportunities </a:t>
            </a:r>
          </a:p>
          <a:p>
            <a:r>
              <a:rPr lang="en-US" sz="3200" dirty="0" smtClean="0">
                <a:solidFill>
                  <a:schemeClr val="tx2"/>
                </a:solidFill>
              </a:rPr>
              <a:t>The status quo may need to change </a:t>
            </a:r>
          </a:p>
          <a:p>
            <a:r>
              <a:rPr lang="en-US" sz="3200" dirty="0" smtClean="0">
                <a:solidFill>
                  <a:schemeClr val="tx2"/>
                </a:solidFill>
              </a:rPr>
              <a:t>State’s rights</a:t>
            </a:r>
            <a:endParaRPr lang="en-US" sz="3200" dirty="0">
              <a:solidFill>
                <a:schemeClr val="tx2"/>
              </a:solidFill>
            </a:endParaRPr>
          </a:p>
        </p:txBody>
      </p:sp>
    </p:spTree>
    <p:extLst>
      <p:ext uri="{BB962C8B-B14F-4D97-AF65-F5344CB8AC3E}">
        <p14:creationId xmlns:p14="http://schemas.microsoft.com/office/powerpoint/2010/main" val="331941363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7200" b="1" dirty="0" smtClean="0"/>
              <a:t>Thank You!!!!!</a:t>
            </a:r>
            <a:endParaRPr lang="en-US" sz="7200" b="1" dirty="0"/>
          </a:p>
        </p:txBody>
      </p:sp>
      <p:pic>
        <p:nvPicPr>
          <p:cNvPr id="3" name="Picture 2"/>
          <p:cNvPicPr>
            <a:picLocks noChangeAspect="1"/>
          </p:cNvPicPr>
          <p:nvPr/>
        </p:nvPicPr>
        <p:blipFill>
          <a:blip r:embed="rId2"/>
          <a:stretch>
            <a:fillRect/>
          </a:stretch>
        </p:blipFill>
        <p:spPr>
          <a:xfrm>
            <a:off x="1295400" y="2286000"/>
            <a:ext cx="6248400" cy="3124200"/>
          </a:xfrm>
          <a:prstGeom prst="rect">
            <a:avLst/>
          </a:prstGeom>
        </p:spPr>
      </p:pic>
    </p:spTree>
    <p:extLst>
      <p:ext uri="{BB962C8B-B14F-4D97-AF65-F5344CB8AC3E}">
        <p14:creationId xmlns:p14="http://schemas.microsoft.com/office/powerpoint/2010/main" val="331371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948</TotalTime>
  <Words>5066</Words>
  <Application>Microsoft Macintosh PowerPoint</Application>
  <PresentationFormat>On-screen Show (4:3)</PresentationFormat>
  <Paragraphs>476</Paragraphs>
  <Slides>93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Arial</vt:lpstr>
      <vt:lpstr>Calibri</vt:lpstr>
      <vt:lpstr>Calibri Light</vt:lpstr>
      <vt:lpstr>Open Sans</vt:lpstr>
      <vt:lpstr>Office Theme</vt:lpstr>
      <vt:lpstr>THE STATE OF REGULATION </vt:lpstr>
      <vt:lpstr>Welcome and THANK YOU!!</vt:lpstr>
      <vt:lpstr>PowerPoint Presentation</vt:lpstr>
      <vt:lpstr>Agenda</vt:lpstr>
      <vt:lpstr>Take Home Points </vt:lpstr>
      <vt:lpstr>PowerPoint Presentation</vt:lpstr>
      <vt:lpstr>PowerPoint Presentation</vt:lpstr>
      <vt:lpstr>PowerPoint Presentation</vt:lpstr>
      <vt:lpstr>Change is Inevitable</vt:lpstr>
      <vt:lpstr>Are you prepared?</vt:lpstr>
      <vt:lpstr>How do we address these challenges? </vt:lpstr>
      <vt:lpstr>PowerPoint Presentation</vt:lpstr>
      <vt:lpstr>Regulatory Evolution </vt:lpstr>
      <vt:lpstr>PowerPoint Presentation</vt:lpstr>
      <vt:lpstr>Ask….</vt:lpstr>
      <vt:lpstr>Is the Profession Self-Regulated?</vt:lpstr>
      <vt:lpstr>What separates government regulation from private sector? </vt:lpstr>
      <vt:lpstr>What separates government regulation from private sector? </vt:lpstr>
      <vt:lpstr>PowerPoint Presentation</vt:lpstr>
      <vt:lpstr>Why is Government involved in Regulation? </vt:lpstr>
      <vt:lpstr>Why?</vt:lpstr>
      <vt:lpstr>Why?</vt:lpstr>
      <vt:lpstr>GOVERNMENT IS THE  ULTIMATE EQUALIZER </vt:lpstr>
      <vt:lpstr>PowerPoint Presentation</vt:lpstr>
      <vt:lpstr>PowerPoint Presentation</vt:lpstr>
      <vt:lpstr>Why are there Criminal, Civil, &amp; Administrative Processes </vt:lpstr>
      <vt:lpstr>What do state boards do?</vt:lpstr>
      <vt:lpstr>What do state boards do? </vt:lpstr>
      <vt:lpstr>Why are Licensees Appointed  to Regulatory Boards?</vt:lpstr>
      <vt:lpstr>Why are Licensees Appointed to Regulatory Boards?</vt:lpstr>
      <vt:lpstr>Are regulatory boards doing what they are supposed to be doing?</vt:lpstr>
      <vt:lpstr>How?</vt:lpstr>
      <vt:lpstr>How………Elevator Speech </vt:lpstr>
      <vt:lpstr>Elevator Speech </vt:lpstr>
      <vt:lpstr>What?</vt:lpstr>
      <vt:lpstr>What?</vt:lpstr>
      <vt:lpstr>Legal Landscape: Climate </vt:lpstr>
      <vt:lpstr>Federal Legislation</vt:lpstr>
      <vt:lpstr>Occupational Licensing Board Antitrust Damages Relief and Reform Act</vt:lpstr>
      <vt:lpstr>Protecting Jobs Act</vt:lpstr>
      <vt:lpstr>Michigan</vt:lpstr>
      <vt:lpstr>Licensure Examinations – New York</vt:lpstr>
      <vt:lpstr>Licensing Reform - Oklahoma</vt:lpstr>
      <vt:lpstr>Licensing Reform - Nebraska</vt:lpstr>
      <vt:lpstr>Licensing Reform - Wisconsin</vt:lpstr>
      <vt:lpstr>Licensing Reform - Nevada</vt:lpstr>
      <vt:lpstr>Licensing Reform – New Hampshire</vt:lpstr>
      <vt:lpstr>Licensing Reform - Florida</vt:lpstr>
      <vt:lpstr>Physicians’ Rights at Hearing</vt:lpstr>
      <vt:lpstr>South Dakota Compact</vt:lpstr>
      <vt:lpstr>More state actions…</vt:lpstr>
      <vt:lpstr>Perception is Reality</vt:lpstr>
      <vt:lpstr>Contractors association, state board join forces to build new downtown office building  (January 2017)</vt:lpstr>
      <vt:lpstr>Contractors association, state board join forces to build new downtown office building  (January 2017)</vt:lpstr>
      <vt:lpstr>New downtown Baton Rouge office building put on hold amid cost concerns   (June 2017)</vt:lpstr>
      <vt:lpstr>Recent Relevant Cases</vt:lpstr>
      <vt:lpstr>Keep Smiling…..</vt:lpstr>
      <vt:lpstr>PowerPoint Presentation</vt:lpstr>
      <vt:lpstr>Let’s Stop Monkeying Around </vt:lpstr>
      <vt:lpstr>Composition:  Physician Position  </vt:lpstr>
      <vt:lpstr>Sanction: Expired License by the Dozen  </vt:lpstr>
      <vt:lpstr>Unlicensed Practice:  Home Value </vt:lpstr>
      <vt:lpstr>Speech v Unlicensed Practice </vt:lpstr>
      <vt:lpstr>Speech v Unlicensed Practice </vt:lpstr>
      <vt:lpstr>Jarlstrom v. Aldridge (OR 2017)</vt:lpstr>
      <vt:lpstr>Jarlstrom v. Aldridge (OR 2017)</vt:lpstr>
      <vt:lpstr>Student Dismissal:  Criminal Conviction </vt:lpstr>
      <vt:lpstr>Conviction v Conduct</vt:lpstr>
      <vt:lpstr>Schultz v. Delaware Board of Architects (2018)</vt:lpstr>
      <vt:lpstr>Unlicensed Practice </vt:lpstr>
      <vt:lpstr>Twist Architecture &amp; Design, Inc. v. OR Bd. of Architect Examiners  (2017)</vt:lpstr>
      <vt:lpstr>What Constitutes Practice </vt:lpstr>
      <vt:lpstr>Ala. Bd. of Examiners of Landscape Architects v. Bostick  (2016)   (1 of 2)</vt:lpstr>
      <vt:lpstr>Bostick, cont.</vt:lpstr>
      <vt:lpstr>Non-Compliance with Probation </vt:lpstr>
      <vt:lpstr>Curtis v. MO Bd for Architects, Professional Engineers, Professional Land Surveyors &amp; Professional Landscape Architects   (2017)  (1 of 2) </vt:lpstr>
      <vt:lpstr>Curtis, cont. </vt:lpstr>
      <vt:lpstr>State Oversight:  AG Office </vt:lpstr>
      <vt:lpstr>Sturgell v. Coffman (2017)</vt:lpstr>
      <vt:lpstr>Why are there codes of conduct? </vt:lpstr>
      <vt:lpstr>Terminology </vt:lpstr>
      <vt:lpstr>State Ethics Commissions:  Purpose</vt:lpstr>
      <vt:lpstr>Ethics Commissions: General functions </vt:lpstr>
      <vt:lpstr>Ethics Commissions:  General functions </vt:lpstr>
      <vt:lpstr>What is a Code of Conduct?</vt:lpstr>
      <vt:lpstr>Code of Conduct Applicable to the Profession?</vt:lpstr>
      <vt:lpstr>FARB Model Code of Conduct  -previous</vt:lpstr>
      <vt:lpstr>Current FARB Model</vt:lpstr>
      <vt:lpstr>Current FARB Model - Outline</vt:lpstr>
      <vt:lpstr>State Board Opportunities</vt:lpstr>
      <vt:lpstr>Key Take Home Points</vt:lpstr>
      <vt:lpstr>Key Take Home Points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Richardson</dc:creator>
  <cp:lastModifiedBy>Microsoft Office User</cp:lastModifiedBy>
  <cp:revision>87</cp:revision>
  <cp:lastPrinted>2019-03-03T17:39:29Z</cp:lastPrinted>
  <dcterms:created xsi:type="dcterms:W3CDTF">2006-08-16T00:00:00Z</dcterms:created>
  <dcterms:modified xsi:type="dcterms:W3CDTF">2019-03-04T05:30:42Z</dcterms:modified>
</cp:coreProperties>
</file>