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88"/>
    <p:restoredTop sz="94643"/>
  </p:normalViewPr>
  <p:slideViewPr>
    <p:cSldViewPr snapToGrid="0">
      <p:cViewPr varScale="1">
        <p:scale>
          <a:sx n="108" d="100"/>
          <a:sy n="108" d="100"/>
        </p:scale>
        <p:origin x="9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F1836-4871-E143-B940-BBA69EA3A90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1524C-7D46-5944-A68E-86E938DDA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73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1524C-7D46-5944-A68E-86E938DDA3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52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28C94-EDCC-BD89-19AB-6D8DFCAEB0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750627-9CFB-7595-B6A8-CE8DA4D65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2CB50-9E47-BC4A-8FDA-0993AD07F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ACC1-C30F-1640-9CC9-9AA5CD22328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58B70-9047-0499-C38C-436769EF9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26806-06F1-0CF5-9D01-1CFB90898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275E3-D248-1343-8AEB-40DD173D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3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D0B4A-0707-A1D0-98A4-DB5F98306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39801E-74FE-5D94-7F20-283706410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2AF84-BE94-D31E-81FF-2934CB607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ACC1-C30F-1640-9CC9-9AA5CD22328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E6EFD-8EB9-B1BC-DD49-5C82B7400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59C38-C51D-B4D5-7655-8C01F7A9E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275E3-D248-1343-8AEB-40DD173D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30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0A3808-C364-3B8C-7A40-29A694E74A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AF9CD4-2140-7410-B814-35DD78D2B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5844C-0209-3FEF-7380-3249438C3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ACC1-C30F-1640-9CC9-9AA5CD22328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82954-7583-3E54-CA99-4F4EF9AB6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E9253-8AE4-2EC5-4465-C2E809C2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275E3-D248-1343-8AEB-40DD173D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2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EBD6C-160C-E57A-9247-939F22A49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C40AA-A6FA-4D07-0D20-9708C6F8E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B4226-E7EC-75DA-EA07-99CE556A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ACC1-C30F-1640-9CC9-9AA5CD22328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636AC-CC58-A4AE-D44F-8C9443B8E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F42C8-1130-28F1-3C88-EE5613D8D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275E3-D248-1343-8AEB-40DD173D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9CDE9-B1CD-55F5-6391-63E806EBD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8A10D-40EA-047B-6A07-78C7FF918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3617F-1571-6E8E-B509-6270E41C3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ACC1-C30F-1640-9CC9-9AA5CD22328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D1F95-F59A-948A-9671-C68AB4132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AA4B8-3539-12B7-2399-036BE2A70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275E3-D248-1343-8AEB-40DD173D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2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D1C3E-AF25-FD0E-5E0D-1F453F409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78A0E-3881-C8F4-00D7-55A12A629B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A3740-8728-A5EB-A72D-5165D4378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D27FFA-F217-BDAB-5B01-433E44EF7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ACC1-C30F-1640-9CC9-9AA5CD22328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F1536-164E-6883-55EA-909883401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08124-254A-4959-7C8C-B92BF71A2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275E3-D248-1343-8AEB-40DD173D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75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C94A4-9A74-F369-11CB-A9E6063C1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913DA-8C13-0B36-6E5E-ED47AA85A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D4166-CDE2-CE90-08AA-164253F61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E1392A-8432-7A9B-BAEE-0C86F2C6E3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5A395F-12A2-60F6-182B-D1DF96B6E6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EBBE4F-8F25-0E2C-04E7-DCDBC18F8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ACC1-C30F-1640-9CC9-9AA5CD22328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E7029A-DFCF-ADB3-1CC5-261B10446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EF9E8A-1583-A152-4CF9-867A7B57C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275E3-D248-1343-8AEB-40DD173D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98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AA476-60E1-B193-8A37-7F755C888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4BE418-2B8B-6C22-A1A1-8592C6B2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ACC1-C30F-1640-9CC9-9AA5CD22328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F6142-53B0-9765-1EEC-B7E600060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96EBED-8550-EB82-B007-ED61B63D9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275E3-D248-1343-8AEB-40DD173D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2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3BD588-5E2E-D3D6-077F-BF775ECD0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ACC1-C30F-1640-9CC9-9AA5CD22328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F4571C-4DA3-1270-4D6D-48EC2214A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02E688-0652-568F-5F1A-C015A292D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275E3-D248-1343-8AEB-40DD173D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0C1A3-F266-C8D6-E09B-9A8D0F855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A133B-368F-0DCC-AB1F-D365337B0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B1618-2E55-E4E5-816D-F2E2C8800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EF846D-07EC-18C1-B961-F376358AD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ACC1-C30F-1640-9CC9-9AA5CD22328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9E9AE-41D3-1F23-04C2-0707EAC68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FB375F-133C-4F52-0AF0-3C0EDB4D0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275E3-D248-1343-8AEB-40DD173D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02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46869-84BC-BB68-156C-0C0C4755F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8D9A9B-7406-58BB-9291-866ECE729C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ED61F-93F3-6F5B-37D6-538E1819D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271CA-314E-8DA5-F23B-07A2A1378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ACC1-C30F-1640-9CC9-9AA5CD22328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2FFF4C-C5D0-AAFD-0BD4-D386B166C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013E0-1F75-ACA2-C705-060465AD7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275E3-D248-1343-8AEB-40DD173D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5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EBF8E0-B3B1-FC2A-56C7-07388352E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FFD54-BF7E-9A67-2B3F-4C8F575E7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342A4-E083-2FC9-FD7B-150685642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7ACC1-C30F-1640-9CC9-9AA5CD22328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82805-AAF3-60A3-8B6E-B351A95B97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AF179-CF79-0B76-F294-8CC607FA1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275E3-D248-1343-8AEB-40DD173D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5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A235A04-657F-09E3-6918-B41CD63508F4}"/>
              </a:ext>
            </a:extLst>
          </p:cNvPr>
          <p:cNvSpPr/>
          <p:nvPr/>
        </p:nvSpPr>
        <p:spPr>
          <a:xfrm>
            <a:off x="218122" y="982358"/>
            <a:ext cx="3802176" cy="185920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8F5418-74AC-F76B-2B03-7D6AAAE58A59}"/>
              </a:ext>
            </a:extLst>
          </p:cNvPr>
          <p:cNvSpPr/>
          <p:nvPr/>
        </p:nvSpPr>
        <p:spPr>
          <a:xfrm>
            <a:off x="8128444" y="998275"/>
            <a:ext cx="1825182" cy="1827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498066-9714-851D-FA0B-038BCFF41E5D}"/>
              </a:ext>
            </a:extLst>
          </p:cNvPr>
          <p:cNvSpPr/>
          <p:nvPr/>
        </p:nvSpPr>
        <p:spPr>
          <a:xfrm>
            <a:off x="10109495" y="1006741"/>
            <a:ext cx="1825181" cy="18194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B3017ED-6CA3-724C-640D-B9A62DBC628F}"/>
              </a:ext>
            </a:extLst>
          </p:cNvPr>
          <p:cNvSpPr/>
          <p:nvPr/>
        </p:nvSpPr>
        <p:spPr>
          <a:xfrm>
            <a:off x="10121070" y="3371231"/>
            <a:ext cx="1825181" cy="15821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A9E0C1F-5D68-B19C-BBB2-DCEC091FD58D}"/>
              </a:ext>
            </a:extLst>
          </p:cNvPr>
          <p:cNvSpPr/>
          <p:nvPr/>
        </p:nvSpPr>
        <p:spPr>
          <a:xfrm>
            <a:off x="10121070" y="3713747"/>
            <a:ext cx="1825181" cy="3566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670BECF-311B-FC1A-5AD4-6BBCDF543583}"/>
              </a:ext>
            </a:extLst>
          </p:cNvPr>
          <p:cNvSpPr txBox="1"/>
          <p:nvPr/>
        </p:nvSpPr>
        <p:spPr>
          <a:xfrm>
            <a:off x="10205736" y="3408952"/>
            <a:ext cx="164984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MBE Director:</a:t>
            </a:r>
          </a:p>
          <a:p>
            <a:pPr algn="ctr"/>
            <a:endParaRPr lang="en-US" sz="800" dirty="0"/>
          </a:p>
          <a:p>
            <a:pPr algn="ctr"/>
            <a:r>
              <a:rPr lang="en-US" sz="1400" b="1" dirty="0"/>
              <a:t>UNCHANGED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Nominated by the MBE Community. Ratified by the full Membership at the ABM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9BEF847-B6CF-49E3-D039-B85427EBF4BC}"/>
              </a:ext>
            </a:extLst>
          </p:cNvPr>
          <p:cNvSpPr/>
          <p:nvPr/>
        </p:nvSpPr>
        <p:spPr>
          <a:xfrm>
            <a:off x="8128445" y="3370327"/>
            <a:ext cx="1825181" cy="33069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4E78819-0913-87CC-6D20-7764BB40A88D}"/>
              </a:ext>
            </a:extLst>
          </p:cNvPr>
          <p:cNvSpPr/>
          <p:nvPr/>
        </p:nvSpPr>
        <p:spPr>
          <a:xfrm>
            <a:off x="8128445" y="3703703"/>
            <a:ext cx="1825181" cy="3566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CDBD682-0DAD-18E6-685F-50E3C12F2218}"/>
              </a:ext>
            </a:extLst>
          </p:cNvPr>
          <p:cNvSpPr/>
          <p:nvPr/>
        </p:nvSpPr>
        <p:spPr>
          <a:xfrm>
            <a:off x="10109495" y="1332428"/>
            <a:ext cx="1825181" cy="3566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A96DA78-9280-27F9-A1CE-A24F206B408F}"/>
              </a:ext>
            </a:extLst>
          </p:cNvPr>
          <p:cNvSpPr/>
          <p:nvPr/>
        </p:nvSpPr>
        <p:spPr>
          <a:xfrm>
            <a:off x="8128445" y="1323961"/>
            <a:ext cx="1825181" cy="3566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F91B3A1-0A7A-358D-EEE5-2D96BE41C8D2}"/>
              </a:ext>
            </a:extLst>
          </p:cNvPr>
          <p:cNvSpPr txBox="1"/>
          <p:nvPr/>
        </p:nvSpPr>
        <p:spPr>
          <a:xfrm>
            <a:off x="10152148" y="1034766"/>
            <a:ext cx="17750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Past President</a:t>
            </a:r>
          </a:p>
          <a:p>
            <a:pPr algn="ctr"/>
            <a:endParaRPr lang="en-US" sz="800" dirty="0"/>
          </a:p>
          <a:p>
            <a:pPr algn="ctr"/>
            <a:r>
              <a:rPr lang="en-US" sz="1400" b="1" dirty="0"/>
              <a:t>UNCHANGED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Automatically succeeds from the role of President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5B1DB75-62DF-C50C-8379-039E3C5BE606}"/>
              </a:ext>
            </a:extLst>
          </p:cNvPr>
          <p:cNvSpPr txBox="1"/>
          <p:nvPr/>
        </p:nvSpPr>
        <p:spPr>
          <a:xfrm>
            <a:off x="8195513" y="1028670"/>
            <a:ext cx="1683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President</a:t>
            </a:r>
          </a:p>
          <a:p>
            <a:pPr algn="ctr"/>
            <a:endParaRPr lang="en-US" sz="800" dirty="0"/>
          </a:p>
          <a:p>
            <a:pPr algn="ctr"/>
            <a:r>
              <a:rPr lang="en-US" sz="1400" b="1" dirty="0"/>
              <a:t>UNCHANGED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Automatically succeeds from the role of Vice President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4CAC406-5B14-0CFF-B28A-E64CC708CF8C}"/>
              </a:ext>
            </a:extLst>
          </p:cNvPr>
          <p:cNvSpPr/>
          <p:nvPr/>
        </p:nvSpPr>
        <p:spPr>
          <a:xfrm>
            <a:off x="6147244" y="1013180"/>
            <a:ext cx="1825182" cy="1827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6A9678D-BA42-BE9B-5C87-99A88BC4B494}"/>
              </a:ext>
            </a:extLst>
          </p:cNvPr>
          <p:cNvSpPr/>
          <p:nvPr/>
        </p:nvSpPr>
        <p:spPr>
          <a:xfrm>
            <a:off x="6148948" y="1319988"/>
            <a:ext cx="1825181" cy="3566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42FF0BB-97D4-B1EC-E586-62F7F3306FBE}"/>
              </a:ext>
            </a:extLst>
          </p:cNvPr>
          <p:cNvSpPr txBox="1"/>
          <p:nvPr/>
        </p:nvSpPr>
        <p:spPr>
          <a:xfrm>
            <a:off x="6163512" y="1018849"/>
            <a:ext cx="18251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Vice President</a:t>
            </a:r>
          </a:p>
          <a:p>
            <a:pPr algn="ctr"/>
            <a:endParaRPr lang="en-US" sz="800" dirty="0"/>
          </a:p>
          <a:p>
            <a:pPr algn="ctr"/>
            <a:r>
              <a:rPr lang="en-US" sz="1400" b="1" dirty="0"/>
              <a:t>TWEAKED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No longer elected at the ABM. Automatically succeeds from the role of  Secretary/Treasurer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54A6B31-D648-F7E9-385F-67E9B1765CB8}"/>
              </a:ext>
            </a:extLst>
          </p:cNvPr>
          <p:cNvSpPr txBox="1"/>
          <p:nvPr/>
        </p:nvSpPr>
        <p:spPr>
          <a:xfrm>
            <a:off x="175593" y="214749"/>
            <a:ext cx="120164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This chart maps out how the NCARB Board will be constituted should </a:t>
            </a:r>
            <a:r>
              <a:rPr lang="en-US" sz="1200" b="1" dirty="0"/>
              <a:t>Resolution 2023-5</a:t>
            </a:r>
            <a:r>
              <a:rPr lang="en-US" sz="1200" dirty="0"/>
              <a:t> be approved by the membership. This framework will be fully realized in FY27 after the transition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051FA8E-B310-EAE8-7A04-3EF138B3E3D4}"/>
              </a:ext>
            </a:extLst>
          </p:cNvPr>
          <p:cNvSpPr txBox="1"/>
          <p:nvPr/>
        </p:nvSpPr>
        <p:spPr>
          <a:xfrm>
            <a:off x="8183571" y="3409061"/>
            <a:ext cx="1746137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At-Large Director </a:t>
            </a:r>
          </a:p>
          <a:p>
            <a:pPr algn="ctr"/>
            <a:endParaRPr lang="en-US" sz="800" dirty="0"/>
          </a:p>
          <a:p>
            <a:pPr algn="ctr"/>
            <a:r>
              <a:rPr lang="en-US" sz="1400" b="1" dirty="0"/>
              <a:t>NEW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Candidates submit interest to the Credentials Committee and must declare by end of first business session at ABM. Candidates elected by full Membership at the ABM</a:t>
            </a:r>
          </a:p>
          <a:p>
            <a:pPr algn="ctr"/>
            <a:endParaRPr lang="en-US" sz="1200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27AE4C0-4DDA-7B88-FF64-12309A348E56}"/>
              </a:ext>
            </a:extLst>
          </p:cNvPr>
          <p:cNvSpPr/>
          <p:nvPr/>
        </p:nvSpPr>
        <p:spPr>
          <a:xfrm>
            <a:off x="8247888" y="5406902"/>
            <a:ext cx="1597152" cy="11079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9F8F844-5E29-0F51-495D-4EAE2A272348}"/>
              </a:ext>
            </a:extLst>
          </p:cNvPr>
          <p:cNvSpPr txBox="1"/>
          <p:nvPr/>
        </p:nvSpPr>
        <p:spPr>
          <a:xfrm>
            <a:off x="8247888" y="5409255"/>
            <a:ext cx="1597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Criteria: </a:t>
            </a:r>
          </a:p>
          <a:p>
            <a:pPr algn="ctr"/>
            <a:r>
              <a:rPr lang="en-US" sz="1100" dirty="0"/>
              <a:t>Must have 2 years experience serving on  EITHER a Member Board or an NCARB Committee.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B1D7CB4-D118-3D4F-FA67-BED8C7D0A083}"/>
              </a:ext>
            </a:extLst>
          </p:cNvPr>
          <p:cNvSpPr/>
          <p:nvPr/>
        </p:nvSpPr>
        <p:spPr>
          <a:xfrm>
            <a:off x="222600" y="1325431"/>
            <a:ext cx="3797698" cy="3566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BAC54B9-F6AE-CF9A-6D79-EE89006288BB}"/>
              </a:ext>
            </a:extLst>
          </p:cNvPr>
          <p:cNvSpPr/>
          <p:nvPr/>
        </p:nvSpPr>
        <p:spPr>
          <a:xfrm>
            <a:off x="287990" y="2332582"/>
            <a:ext cx="3661963" cy="407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C618AED-DCBE-47E4-184D-AF63E7F40C75}"/>
              </a:ext>
            </a:extLst>
          </p:cNvPr>
          <p:cNvSpPr txBox="1"/>
          <p:nvPr/>
        </p:nvSpPr>
        <p:spPr>
          <a:xfrm>
            <a:off x="215082" y="1008538"/>
            <a:ext cx="3840383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Secretary / Treasurer</a:t>
            </a:r>
          </a:p>
          <a:p>
            <a:pPr algn="ctr"/>
            <a:endParaRPr lang="en-US" sz="1000" dirty="0"/>
          </a:p>
          <a:p>
            <a:pPr algn="ctr"/>
            <a:r>
              <a:rPr lang="en-US" sz="1400" b="1" dirty="0"/>
              <a:t>COMBINED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Only Officer position elected at the ABM. Candidates submit interest to Credentials Committee and declare by end of first ABM business session. Elected by full Membership at the ABM</a:t>
            </a:r>
          </a:p>
          <a:p>
            <a:pPr algn="ctr"/>
            <a:endParaRPr lang="en-US" sz="800" dirty="0"/>
          </a:p>
          <a:p>
            <a:pPr algn="ctr"/>
            <a:r>
              <a:rPr lang="en-US" sz="1000" b="1" dirty="0"/>
              <a:t>Criteria: </a:t>
            </a:r>
            <a:r>
              <a:rPr lang="en-US" sz="1000" dirty="0"/>
              <a:t>Must have served 2 years on a Member Board at some time. Must have served on NCARB Board for 2 years, within the last 5 years. </a:t>
            </a:r>
            <a:endParaRPr lang="en-US" sz="12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F0EC1A2-D57E-C368-3A8F-66A3E01EA044}"/>
              </a:ext>
            </a:extLst>
          </p:cNvPr>
          <p:cNvSpPr/>
          <p:nvPr/>
        </p:nvSpPr>
        <p:spPr>
          <a:xfrm>
            <a:off x="10121070" y="5083484"/>
            <a:ext cx="1825181" cy="15821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C6F03A5-B46F-FBAB-3A4B-DF936EF10C97}"/>
              </a:ext>
            </a:extLst>
          </p:cNvPr>
          <p:cNvSpPr/>
          <p:nvPr/>
        </p:nvSpPr>
        <p:spPr>
          <a:xfrm>
            <a:off x="10121070" y="5425999"/>
            <a:ext cx="1825181" cy="3566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0110E3E-7A96-373D-C44E-DE8AB04D0392}"/>
              </a:ext>
            </a:extLst>
          </p:cNvPr>
          <p:cNvSpPr txBox="1"/>
          <p:nvPr/>
        </p:nvSpPr>
        <p:spPr>
          <a:xfrm>
            <a:off x="10189125" y="5121204"/>
            <a:ext cx="16918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Public Director:</a:t>
            </a:r>
          </a:p>
          <a:p>
            <a:pPr algn="ctr"/>
            <a:endParaRPr lang="en-US" sz="800" dirty="0"/>
          </a:p>
          <a:p>
            <a:pPr algn="ctr"/>
            <a:r>
              <a:rPr lang="en-US" sz="1400" b="1" dirty="0"/>
              <a:t>UNCHANGED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Candidates declare by end of first business session at ABM. Elected by the full Membership at the ABM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66CC73E-6D68-F66C-8FCD-36C5D4832958}"/>
              </a:ext>
            </a:extLst>
          </p:cNvPr>
          <p:cNvSpPr/>
          <p:nvPr/>
        </p:nvSpPr>
        <p:spPr>
          <a:xfrm>
            <a:off x="6159000" y="3367973"/>
            <a:ext cx="1825181" cy="3309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F0F3C7F-AA6D-BB06-EA83-FCEBB1001044}"/>
              </a:ext>
            </a:extLst>
          </p:cNvPr>
          <p:cNvSpPr/>
          <p:nvPr/>
        </p:nvSpPr>
        <p:spPr>
          <a:xfrm>
            <a:off x="6159000" y="3701349"/>
            <a:ext cx="1825181" cy="3566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1855275-AE5F-B72B-D4E3-1F55515480B2}"/>
              </a:ext>
            </a:extLst>
          </p:cNvPr>
          <p:cNvSpPr txBox="1"/>
          <p:nvPr/>
        </p:nvSpPr>
        <p:spPr>
          <a:xfrm>
            <a:off x="6214126" y="3406707"/>
            <a:ext cx="1746137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At-Large Director </a:t>
            </a:r>
          </a:p>
          <a:p>
            <a:pPr algn="ctr"/>
            <a:endParaRPr lang="en-US" sz="800" dirty="0"/>
          </a:p>
          <a:p>
            <a:pPr algn="ctr"/>
            <a:r>
              <a:rPr lang="en-US" sz="1400" b="1" dirty="0"/>
              <a:t>NEW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Candidates submit interest to the Credentials Committee and must declare by end of first business session at ABM. Candidates elected by full Membership at the ABM</a:t>
            </a:r>
          </a:p>
          <a:p>
            <a:pPr algn="ctr"/>
            <a:endParaRPr lang="en-US" sz="120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408AF38-B8B8-F087-4D44-628D02EF7B43}"/>
              </a:ext>
            </a:extLst>
          </p:cNvPr>
          <p:cNvSpPr/>
          <p:nvPr/>
        </p:nvSpPr>
        <p:spPr>
          <a:xfrm>
            <a:off x="6278443" y="5406902"/>
            <a:ext cx="1597152" cy="11079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4799FE8-9F2F-776E-D223-52D8A4347C41}"/>
              </a:ext>
            </a:extLst>
          </p:cNvPr>
          <p:cNvSpPr txBox="1"/>
          <p:nvPr/>
        </p:nvSpPr>
        <p:spPr>
          <a:xfrm>
            <a:off x="6278443" y="5406901"/>
            <a:ext cx="1597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Criteria: </a:t>
            </a:r>
          </a:p>
          <a:p>
            <a:pPr algn="ctr"/>
            <a:r>
              <a:rPr lang="en-US" sz="1100" dirty="0"/>
              <a:t>Must have 2 years experience serving on  EITHER a Member Board or an NCARB Committee.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0A457B3-3A1C-7FD4-4FF3-38D5241F120B}"/>
              </a:ext>
            </a:extLst>
          </p:cNvPr>
          <p:cNvSpPr/>
          <p:nvPr/>
        </p:nvSpPr>
        <p:spPr>
          <a:xfrm>
            <a:off x="237067" y="3371329"/>
            <a:ext cx="1825181" cy="15821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4669DE9-F28C-809D-21E0-B1EE95F5C6B9}"/>
              </a:ext>
            </a:extLst>
          </p:cNvPr>
          <p:cNvSpPr/>
          <p:nvPr/>
        </p:nvSpPr>
        <p:spPr>
          <a:xfrm>
            <a:off x="237067" y="3713845"/>
            <a:ext cx="1825181" cy="3566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9AC2403C-E62E-9CD5-63EA-21F556181150}"/>
              </a:ext>
            </a:extLst>
          </p:cNvPr>
          <p:cNvSpPr txBox="1"/>
          <p:nvPr/>
        </p:nvSpPr>
        <p:spPr>
          <a:xfrm>
            <a:off x="321733" y="3409050"/>
            <a:ext cx="164984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Director Region 1:</a:t>
            </a:r>
          </a:p>
          <a:p>
            <a:pPr algn="ctr"/>
            <a:endParaRPr lang="en-US" sz="800" dirty="0"/>
          </a:p>
          <a:p>
            <a:pPr algn="ctr"/>
            <a:r>
              <a:rPr lang="en-US" sz="1400" b="1" dirty="0"/>
              <a:t>UNCHANGED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Nominated by the membership of Region 1. Ratified by the full Membership at the ABM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235F2FA-12CB-0A46-F6BE-596DC27D97B9}"/>
              </a:ext>
            </a:extLst>
          </p:cNvPr>
          <p:cNvSpPr/>
          <p:nvPr/>
        </p:nvSpPr>
        <p:spPr>
          <a:xfrm>
            <a:off x="237067" y="5095157"/>
            <a:ext cx="1825181" cy="15821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5B25F38-A189-0A5C-84CE-1CAFE4B09C0B}"/>
              </a:ext>
            </a:extLst>
          </p:cNvPr>
          <p:cNvSpPr/>
          <p:nvPr/>
        </p:nvSpPr>
        <p:spPr>
          <a:xfrm>
            <a:off x="237067" y="5437672"/>
            <a:ext cx="1825181" cy="3566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F6D0EE3-BF1A-1C64-6103-23A59FB1FD7C}"/>
              </a:ext>
            </a:extLst>
          </p:cNvPr>
          <p:cNvSpPr txBox="1"/>
          <p:nvPr/>
        </p:nvSpPr>
        <p:spPr>
          <a:xfrm>
            <a:off x="305122" y="5132877"/>
            <a:ext cx="16918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Director Region 4:</a:t>
            </a:r>
          </a:p>
          <a:p>
            <a:pPr algn="ctr"/>
            <a:endParaRPr lang="en-US" sz="800" dirty="0"/>
          </a:p>
          <a:p>
            <a:pPr algn="ctr"/>
            <a:r>
              <a:rPr lang="en-US" sz="1400" b="1" dirty="0"/>
              <a:t>UNCHANGED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Nominated by the membership of Region 4. Ratified by the full Membership at the ABM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03E5354-A409-7195-2D0D-AD22953C1FBC}"/>
              </a:ext>
            </a:extLst>
          </p:cNvPr>
          <p:cNvSpPr/>
          <p:nvPr/>
        </p:nvSpPr>
        <p:spPr>
          <a:xfrm>
            <a:off x="2195116" y="3373257"/>
            <a:ext cx="1825181" cy="15821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E8CE225-96D9-12AF-2F47-5D453BB91338}"/>
              </a:ext>
            </a:extLst>
          </p:cNvPr>
          <p:cNvSpPr/>
          <p:nvPr/>
        </p:nvSpPr>
        <p:spPr>
          <a:xfrm>
            <a:off x="2195116" y="3715773"/>
            <a:ext cx="1825181" cy="3566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66BC8D2-76DC-E74F-1964-B827F60FBA2A}"/>
              </a:ext>
            </a:extLst>
          </p:cNvPr>
          <p:cNvSpPr txBox="1"/>
          <p:nvPr/>
        </p:nvSpPr>
        <p:spPr>
          <a:xfrm>
            <a:off x="2279782" y="3410978"/>
            <a:ext cx="164984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Director Region 2:</a:t>
            </a:r>
          </a:p>
          <a:p>
            <a:pPr algn="ctr"/>
            <a:endParaRPr lang="en-US" sz="800" dirty="0"/>
          </a:p>
          <a:p>
            <a:pPr algn="ctr"/>
            <a:r>
              <a:rPr lang="en-US" sz="1400" b="1" dirty="0"/>
              <a:t>UNCHANGED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Nominated by the membership of Region 2. Ratified by the full Membership at the ABM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F265C21-94AF-37F4-892A-F31FF0686BC9}"/>
              </a:ext>
            </a:extLst>
          </p:cNvPr>
          <p:cNvSpPr/>
          <p:nvPr/>
        </p:nvSpPr>
        <p:spPr>
          <a:xfrm>
            <a:off x="2195116" y="5097085"/>
            <a:ext cx="1825181" cy="15821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80985288-8949-63A2-0184-DAF1FD5392B9}"/>
              </a:ext>
            </a:extLst>
          </p:cNvPr>
          <p:cNvSpPr/>
          <p:nvPr/>
        </p:nvSpPr>
        <p:spPr>
          <a:xfrm>
            <a:off x="2195116" y="5439600"/>
            <a:ext cx="1825181" cy="3566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63832F9-1B34-FE8A-3D29-23DF462EB437}"/>
              </a:ext>
            </a:extLst>
          </p:cNvPr>
          <p:cNvSpPr txBox="1"/>
          <p:nvPr/>
        </p:nvSpPr>
        <p:spPr>
          <a:xfrm>
            <a:off x="2263171" y="5134805"/>
            <a:ext cx="16918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Director Region 5:</a:t>
            </a:r>
          </a:p>
          <a:p>
            <a:pPr algn="ctr"/>
            <a:endParaRPr lang="en-US" sz="800" dirty="0"/>
          </a:p>
          <a:p>
            <a:pPr algn="ctr"/>
            <a:r>
              <a:rPr lang="en-US" sz="1400" b="1" dirty="0"/>
              <a:t>UNCHANGED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Nominated by the membership of Region 5. Ratified by the full Membership at the ABM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CDC020A-42FA-3D0F-2486-ABCC27AE5486}"/>
              </a:ext>
            </a:extLst>
          </p:cNvPr>
          <p:cNvSpPr/>
          <p:nvPr/>
        </p:nvSpPr>
        <p:spPr>
          <a:xfrm>
            <a:off x="4174390" y="3373258"/>
            <a:ext cx="1825181" cy="15821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5CB25B90-7EAB-4953-A67C-A65F95808553}"/>
              </a:ext>
            </a:extLst>
          </p:cNvPr>
          <p:cNvSpPr/>
          <p:nvPr/>
        </p:nvSpPr>
        <p:spPr>
          <a:xfrm>
            <a:off x="4174390" y="3715774"/>
            <a:ext cx="1825181" cy="3566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E53C4FB-A128-EC78-7EB2-1D785BA076CF}"/>
              </a:ext>
            </a:extLst>
          </p:cNvPr>
          <p:cNvSpPr txBox="1"/>
          <p:nvPr/>
        </p:nvSpPr>
        <p:spPr>
          <a:xfrm>
            <a:off x="4259056" y="3410979"/>
            <a:ext cx="164984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Director Region 3:</a:t>
            </a:r>
          </a:p>
          <a:p>
            <a:pPr algn="ctr"/>
            <a:endParaRPr lang="en-US" sz="800" dirty="0"/>
          </a:p>
          <a:p>
            <a:pPr algn="ctr"/>
            <a:r>
              <a:rPr lang="en-US" sz="1400" b="1" dirty="0"/>
              <a:t>UNCHANGED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Nominated by the membership of Region 3. Ratified by the full Membership at the ABM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E0CF19B-B981-A132-5FF2-7529A698BBFD}"/>
              </a:ext>
            </a:extLst>
          </p:cNvPr>
          <p:cNvSpPr/>
          <p:nvPr/>
        </p:nvSpPr>
        <p:spPr>
          <a:xfrm>
            <a:off x="4174390" y="5097086"/>
            <a:ext cx="1825181" cy="15821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43B946F-9CFD-A4E1-1FDE-948A13CC932D}"/>
              </a:ext>
            </a:extLst>
          </p:cNvPr>
          <p:cNvSpPr/>
          <p:nvPr/>
        </p:nvSpPr>
        <p:spPr>
          <a:xfrm>
            <a:off x="4174390" y="5439601"/>
            <a:ext cx="1825181" cy="3566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8B4CB63-29F9-39A2-2812-38816555CBB2}"/>
              </a:ext>
            </a:extLst>
          </p:cNvPr>
          <p:cNvSpPr txBox="1"/>
          <p:nvPr/>
        </p:nvSpPr>
        <p:spPr>
          <a:xfrm>
            <a:off x="4242445" y="5134806"/>
            <a:ext cx="16918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Director Region 6:</a:t>
            </a:r>
          </a:p>
          <a:p>
            <a:pPr algn="ctr"/>
            <a:endParaRPr lang="en-US" sz="800" dirty="0"/>
          </a:p>
          <a:p>
            <a:pPr algn="ctr"/>
            <a:r>
              <a:rPr lang="en-US" sz="1400" b="1" dirty="0"/>
              <a:t>UNCHANGED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Nominated by the membership of Region 6. Ratified by the full Membership at the ABM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F81A5B11-CB40-B76A-0EFB-6F92EA46076D}"/>
              </a:ext>
            </a:extLst>
          </p:cNvPr>
          <p:cNvSpPr txBox="1"/>
          <p:nvPr/>
        </p:nvSpPr>
        <p:spPr>
          <a:xfrm>
            <a:off x="200683" y="2951547"/>
            <a:ext cx="3717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NON-EXECUTIVE BOARD MEMBERS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3DC3350-7FD0-D805-498D-BD9BF5E12675}"/>
              </a:ext>
            </a:extLst>
          </p:cNvPr>
          <p:cNvSpPr/>
          <p:nvPr/>
        </p:nvSpPr>
        <p:spPr>
          <a:xfrm>
            <a:off x="3750198" y="2986273"/>
            <a:ext cx="8196054" cy="2700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ight Arrow 98">
            <a:extLst>
              <a:ext uri="{FF2B5EF4-FFF2-40B4-BE49-F238E27FC236}">
                <a16:creationId xmlns:a16="http://schemas.microsoft.com/office/drawing/2014/main" id="{38514D09-4C6D-B6CE-F6BA-82945E5082FC}"/>
              </a:ext>
            </a:extLst>
          </p:cNvPr>
          <p:cNvSpPr/>
          <p:nvPr/>
        </p:nvSpPr>
        <p:spPr>
          <a:xfrm>
            <a:off x="3750198" y="2988844"/>
            <a:ext cx="1253602" cy="267486"/>
          </a:xfrm>
          <a:prstGeom prst="rightArrow">
            <a:avLst>
              <a:gd name="adj1" fmla="val 100000"/>
              <a:gd name="adj2" fmla="val 69009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C5BEE326-CE5E-5DB7-42A9-3FF6A3D4ADF8}"/>
              </a:ext>
            </a:extLst>
          </p:cNvPr>
          <p:cNvSpPr txBox="1"/>
          <p:nvPr/>
        </p:nvSpPr>
        <p:spPr>
          <a:xfrm>
            <a:off x="3832781" y="2986273"/>
            <a:ext cx="7283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UNCHANGED:	        </a:t>
            </a:r>
            <a:r>
              <a:rPr lang="en-US" sz="1200" dirty="0"/>
              <a:t>If an architect, </a:t>
            </a:r>
            <a:r>
              <a:rPr lang="en-US" sz="1200" b="1" dirty="0"/>
              <a:t>IS </a:t>
            </a:r>
            <a:r>
              <a:rPr lang="en-US" sz="1200" dirty="0"/>
              <a:t>required to have an NCARB Certificate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C57FA27-42BC-70FC-FAAF-B6AFE122CAB4}"/>
              </a:ext>
            </a:extLst>
          </p:cNvPr>
          <p:cNvSpPr txBox="1"/>
          <p:nvPr/>
        </p:nvSpPr>
        <p:spPr>
          <a:xfrm>
            <a:off x="187983" y="563947"/>
            <a:ext cx="3717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EXECUTIVE BOARD MEMBERS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7B15993F-4C0C-FC9C-29CA-E789CFA2321B}"/>
              </a:ext>
            </a:extLst>
          </p:cNvPr>
          <p:cNvSpPr/>
          <p:nvPr/>
        </p:nvSpPr>
        <p:spPr>
          <a:xfrm>
            <a:off x="3737498" y="598673"/>
            <a:ext cx="8196054" cy="2700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ight Arrow 104">
            <a:extLst>
              <a:ext uri="{FF2B5EF4-FFF2-40B4-BE49-F238E27FC236}">
                <a16:creationId xmlns:a16="http://schemas.microsoft.com/office/drawing/2014/main" id="{01FDDA71-C5C1-C56B-5939-482B9791AD5F}"/>
              </a:ext>
            </a:extLst>
          </p:cNvPr>
          <p:cNvSpPr/>
          <p:nvPr/>
        </p:nvSpPr>
        <p:spPr>
          <a:xfrm>
            <a:off x="3737498" y="601244"/>
            <a:ext cx="1266302" cy="283242"/>
          </a:xfrm>
          <a:prstGeom prst="rightArrow">
            <a:avLst>
              <a:gd name="adj1" fmla="val 100000"/>
              <a:gd name="adj2" fmla="val 69009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C8E88C7-3028-511A-1C60-CCE0A1D4CEDF}"/>
              </a:ext>
            </a:extLst>
          </p:cNvPr>
          <p:cNvSpPr txBox="1"/>
          <p:nvPr/>
        </p:nvSpPr>
        <p:spPr>
          <a:xfrm>
            <a:off x="3820081" y="598673"/>
            <a:ext cx="7283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UNCHANGED:         </a:t>
            </a:r>
            <a:r>
              <a:rPr lang="en-US" sz="1200" dirty="0"/>
              <a:t>If an architect, </a:t>
            </a:r>
            <a:r>
              <a:rPr lang="en-US" sz="1200" b="1" dirty="0"/>
              <a:t>IS</a:t>
            </a:r>
            <a:r>
              <a:rPr lang="en-US" sz="1200" dirty="0"/>
              <a:t> Required to have an NCARB Certificate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06EC6B0-681D-716F-E4FF-95D13BB62702}"/>
              </a:ext>
            </a:extLst>
          </p:cNvPr>
          <p:cNvSpPr/>
          <p:nvPr/>
        </p:nvSpPr>
        <p:spPr>
          <a:xfrm>
            <a:off x="4169422" y="994472"/>
            <a:ext cx="1825181" cy="18459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2BE622-022C-3E79-4164-EC9BC64512E7}"/>
              </a:ext>
            </a:extLst>
          </p:cNvPr>
          <p:cNvSpPr/>
          <p:nvPr/>
        </p:nvSpPr>
        <p:spPr>
          <a:xfrm>
            <a:off x="4169422" y="1335970"/>
            <a:ext cx="1825181" cy="3566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B8467B-4E68-7553-4F92-810B1661782E}"/>
              </a:ext>
            </a:extLst>
          </p:cNvPr>
          <p:cNvSpPr txBox="1"/>
          <p:nvPr/>
        </p:nvSpPr>
        <p:spPr>
          <a:xfrm>
            <a:off x="4201442" y="1027675"/>
            <a:ext cx="17750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2</a:t>
            </a:r>
            <a:r>
              <a:rPr lang="en-US" sz="1400" b="1" baseline="30000" dirty="0"/>
              <a:t>nd</a:t>
            </a:r>
            <a:r>
              <a:rPr lang="en-US" sz="1400" b="1" dirty="0"/>
              <a:t> Vice President</a:t>
            </a:r>
          </a:p>
          <a:p>
            <a:pPr algn="ctr"/>
            <a:endParaRPr lang="en-US" sz="800" dirty="0"/>
          </a:p>
          <a:p>
            <a:pPr algn="ctr"/>
            <a:r>
              <a:rPr lang="en-US" sz="1400" b="1" dirty="0"/>
              <a:t>REMOVED</a:t>
            </a:r>
          </a:p>
          <a:p>
            <a:pPr algn="ctr"/>
            <a:endParaRPr lang="en-US" sz="800" dirty="0"/>
          </a:p>
          <a:p>
            <a:pPr algn="ctr"/>
            <a:r>
              <a:rPr lang="en-US" sz="1100" dirty="0"/>
              <a:t>This will no longer be a role on the Board of Directors</a:t>
            </a:r>
          </a:p>
        </p:txBody>
      </p:sp>
    </p:spTree>
    <p:extLst>
      <p:ext uri="{BB962C8B-B14F-4D97-AF65-F5344CB8AC3E}">
        <p14:creationId xmlns:p14="http://schemas.microsoft.com/office/powerpoint/2010/main" val="146697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5564</TotalTime>
  <Words>450</Words>
  <Application>Microsoft Office PowerPoint</Application>
  <PresentationFormat>Widescreen</PresentationFormat>
  <Paragraphs>87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McIntyre, Andrew</dc:creator>
  <cp:lastModifiedBy>Armstrong, Michael</cp:lastModifiedBy>
  <cp:revision>6</cp:revision>
  <dcterms:created xsi:type="dcterms:W3CDTF">2023-05-26T16:22:05Z</dcterms:created>
  <dcterms:modified xsi:type="dcterms:W3CDTF">2023-05-31T17:20:07Z</dcterms:modified>
</cp:coreProperties>
</file>